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672" r:id="rId5"/>
    <p:sldMasterId id="2147483698" r:id="rId6"/>
  </p:sldMasterIdLst>
  <p:notesMasterIdLst>
    <p:notesMasterId r:id="rId34"/>
  </p:notesMasterIdLst>
  <p:handoutMasterIdLst>
    <p:handoutMasterId r:id="rId35"/>
  </p:handoutMasterIdLst>
  <p:sldIdLst>
    <p:sldId id="262" r:id="rId7"/>
    <p:sldId id="264" r:id="rId8"/>
    <p:sldId id="268" r:id="rId9"/>
    <p:sldId id="2142532168" r:id="rId10"/>
    <p:sldId id="265" r:id="rId11"/>
    <p:sldId id="2142532177" r:id="rId12"/>
    <p:sldId id="267" r:id="rId13"/>
    <p:sldId id="2142532575" r:id="rId14"/>
    <p:sldId id="2142532170" r:id="rId15"/>
    <p:sldId id="2142531904" r:id="rId16"/>
    <p:sldId id="2142531902" r:id="rId17"/>
    <p:sldId id="2142532171" r:id="rId18"/>
    <p:sldId id="2142532115" r:id="rId19"/>
    <p:sldId id="2142531909" r:id="rId20"/>
    <p:sldId id="2142531900" r:id="rId21"/>
    <p:sldId id="2142531901" r:id="rId22"/>
    <p:sldId id="263" r:id="rId23"/>
    <p:sldId id="2142531899" r:id="rId24"/>
    <p:sldId id="2142531910" r:id="rId25"/>
    <p:sldId id="2142532173" r:id="rId26"/>
    <p:sldId id="2142532172" r:id="rId27"/>
    <p:sldId id="2142531913" r:id="rId28"/>
    <p:sldId id="2142532174" r:id="rId29"/>
    <p:sldId id="2142532175" r:id="rId30"/>
    <p:sldId id="2142532180" r:id="rId31"/>
    <p:sldId id="2142532573" r:id="rId32"/>
    <p:sldId id="260" r:id="rId33"/>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3960" userDrawn="1">
          <p15:clr>
            <a:srgbClr val="A4A3A4"/>
          </p15:clr>
        </p15:guide>
        <p15:guide id="3" orient="horz" pos="624" userDrawn="1">
          <p15:clr>
            <a:srgbClr val="A4A3A4"/>
          </p15:clr>
        </p15:guide>
        <p15:guide id="4" orient="horz" pos="3720" userDrawn="1">
          <p15:clr>
            <a:srgbClr val="A4A3A4"/>
          </p15:clr>
        </p15:guide>
        <p15:guide id="5" pos="5568" userDrawn="1">
          <p15:clr>
            <a:srgbClr val="A4A3A4"/>
          </p15:clr>
        </p15:guide>
        <p15:guide id="6" orient="horz" pos="1968" userDrawn="1">
          <p15:clr>
            <a:srgbClr val="A4A3A4"/>
          </p15:clr>
        </p15:guide>
        <p15:guide id="7" orient="horz" pos="3504" userDrawn="1">
          <p15:clr>
            <a:srgbClr val="A4A3A4"/>
          </p15:clr>
        </p15:guide>
        <p15:guide id="8" orient="horz" pos="31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700"/>
    <a:srgbClr val="000000"/>
    <a:srgbClr val="414042"/>
    <a:srgbClr val="E6E7E8"/>
    <a:srgbClr val="DDBD15"/>
    <a:srgbClr val="E5BD15"/>
    <a:srgbClr val="0076A3"/>
    <a:srgbClr val="002060"/>
    <a:srgbClr val="002F8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4B482B-40E9-4483-97EF-B9AE448F68E9}" v="1" dt="2024-02-01T14:42:18.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6165" autoAdjust="0"/>
  </p:normalViewPr>
  <p:slideViewPr>
    <p:cSldViewPr snapToGrid="0">
      <p:cViewPr>
        <p:scale>
          <a:sx n="78" d="100"/>
          <a:sy n="78" d="100"/>
        </p:scale>
        <p:origin x="2136" y="1136"/>
      </p:cViewPr>
      <p:guideLst>
        <p:guide orient="horz" pos="432"/>
        <p:guide pos="3960"/>
        <p:guide orient="horz" pos="624"/>
        <p:guide orient="horz" pos="3720"/>
        <p:guide pos="5568"/>
        <p:guide orient="horz" pos="1968"/>
        <p:guide orient="horz" pos="3504"/>
        <p:guide orient="horz" pos="3144"/>
      </p:guideLst>
    </p:cSldViewPr>
  </p:slideViewPr>
  <p:outlineViewPr>
    <p:cViewPr>
      <p:scale>
        <a:sx n="33" d="100"/>
        <a:sy n="33" d="100"/>
      </p:scale>
      <p:origin x="0" y="0"/>
    </p:cViewPr>
  </p:outlineViewPr>
  <p:notesTextViewPr>
    <p:cViewPr>
      <p:scale>
        <a:sx n="125" d="100"/>
        <a:sy n="125" d="100"/>
      </p:scale>
      <p:origin x="0" y="-4760"/>
    </p:cViewPr>
  </p:notesTextViewPr>
  <p:sorterViewPr>
    <p:cViewPr>
      <p:scale>
        <a:sx n="100" d="100"/>
        <a:sy n="100" d="100"/>
      </p:scale>
      <p:origin x="0" y="0"/>
    </p:cViewPr>
  </p:sorterViewPr>
  <p:notesViewPr>
    <p:cSldViewPr snapToGrid="0">
      <p:cViewPr varScale="1">
        <p:scale>
          <a:sx n="79" d="100"/>
          <a:sy n="79" d="100"/>
        </p:scale>
        <p:origin x="29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7" cy="466913"/>
          </a:xfrm>
          <a:prstGeom prst="rect">
            <a:avLst/>
          </a:prstGeom>
        </p:spPr>
        <p:txBody>
          <a:bodyPr vert="horz" lIns="93287" tIns="46643" rIns="93287" bIns="46643" rtlCol="0"/>
          <a:lstStyle>
            <a:lvl1pPr algn="l">
              <a:defRPr sz="1200"/>
            </a:lvl1pPr>
          </a:lstStyle>
          <a:p>
            <a:endParaRPr lang="en-US"/>
          </a:p>
        </p:txBody>
      </p:sp>
      <p:sp>
        <p:nvSpPr>
          <p:cNvPr id="3" name="Date Placeholder 2"/>
          <p:cNvSpPr>
            <a:spLocks noGrp="1"/>
          </p:cNvSpPr>
          <p:nvPr>
            <p:ph type="dt" sz="quarter" idx="1"/>
          </p:nvPr>
        </p:nvSpPr>
        <p:spPr>
          <a:xfrm>
            <a:off x="3976334" y="0"/>
            <a:ext cx="3041967" cy="466913"/>
          </a:xfrm>
          <a:prstGeom prst="rect">
            <a:avLst/>
          </a:prstGeom>
        </p:spPr>
        <p:txBody>
          <a:bodyPr vert="horz" lIns="93287" tIns="46643" rIns="93287" bIns="46643" rtlCol="0"/>
          <a:lstStyle>
            <a:lvl1pPr algn="r">
              <a:defRPr sz="1200"/>
            </a:lvl1pPr>
          </a:lstStyle>
          <a:p>
            <a:fld id="{9447B1CE-3B17-4955-8832-F2CBB02D3529}" type="datetimeFigureOut">
              <a:rPr lang="en-US" smtClean="0"/>
              <a:t>2/13/24</a:t>
            </a:fld>
            <a:endParaRPr lang="en-US"/>
          </a:p>
        </p:txBody>
      </p:sp>
      <p:sp>
        <p:nvSpPr>
          <p:cNvPr id="4" name="Footer Placeholder 3"/>
          <p:cNvSpPr>
            <a:spLocks noGrp="1"/>
          </p:cNvSpPr>
          <p:nvPr>
            <p:ph type="ftr" sz="quarter" idx="2"/>
          </p:nvPr>
        </p:nvSpPr>
        <p:spPr>
          <a:xfrm>
            <a:off x="1" y="8839015"/>
            <a:ext cx="3041967" cy="466912"/>
          </a:xfrm>
          <a:prstGeom prst="rect">
            <a:avLst/>
          </a:prstGeom>
        </p:spPr>
        <p:txBody>
          <a:bodyPr vert="horz" lIns="93287" tIns="46643" rIns="93287" bIns="46643" rtlCol="0" anchor="b"/>
          <a:lstStyle>
            <a:lvl1pPr algn="l">
              <a:defRPr sz="1200"/>
            </a:lvl1pPr>
          </a:lstStyle>
          <a:p>
            <a:endParaRPr lang="en-US"/>
          </a:p>
        </p:txBody>
      </p:sp>
      <p:sp>
        <p:nvSpPr>
          <p:cNvPr id="5" name="Slide Number Placeholder 4"/>
          <p:cNvSpPr>
            <a:spLocks noGrp="1"/>
          </p:cNvSpPr>
          <p:nvPr>
            <p:ph type="sldNum" sz="quarter" idx="3"/>
          </p:nvPr>
        </p:nvSpPr>
        <p:spPr>
          <a:xfrm>
            <a:off x="3976334" y="8839015"/>
            <a:ext cx="3041967" cy="466912"/>
          </a:xfrm>
          <a:prstGeom prst="rect">
            <a:avLst/>
          </a:prstGeom>
        </p:spPr>
        <p:txBody>
          <a:bodyPr vert="horz" lIns="93287" tIns="46643" rIns="93287" bIns="46643" rtlCol="0" anchor="b"/>
          <a:lstStyle>
            <a:lvl1pPr algn="r">
              <a:defRPr sz="1200"/>
            </a:lvl1pPr>
          </a:lstStyle>
          <a:p>
            <a:fld id="{9AF2E227-8179-4484-9A99-BCCB14DE4957}" type="slidenum">
              <a:rPr lang="en-US" smtClean="0"/>
              <a:t>‹#›</a:t>
            </a:fld>
            <a:endParaRPr lang="en-US"/>
          </a:p>
        </p:txBody>
      </p:sp>
    </p:spTree>
    <p:extLst>
      <p:ext uri="{BB962C8B-B14F-4D97-AF65-F5344CB8AC3E}">
        <p14:creationId xmlns:p14="http://schemas.microsoft.com/office/powerpoint/2010/main" val="4143174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7" cy="279178"/>
          </a:xfrm>
          <a:prstGeom prst="rect">
            <a:avLst/>
          </a:prstGeom>
        </p:spPr>
        <p:txBody>
          <a:bodyPr vert="horz" lIns="93287" tIns="46643" rIns="93287" bIns="46643" rtlCol="0"/>
          <a:lstStyle>
            <a:lvl1pPr algn="l">
              <a:defRPr sz="1200"/>
            </a:lvl1pPr>
          </a:lstStyle>
          <a:p>
            <a:endParaRPr lang="en-US" dirty="0"/>
          </a:p>
        </p:txBody>
      </p:sp>
      <p:sp>
        <p:nvSpPr>
          <p:cNvPr id="3" name="Date Placeholder 2"/>
          <p:cNvSpPr>
            <a:spLocks noGrp="1"/>
          </p:cNvSpPr>
          <p:nvPr>
            <p:ph type="dt" idx="1"/>
          </p:nvPr>
        </p:nvSpPr>
        <p:spPr>
          <a:xfrm>
            <a:off x="3976334" y="0"/>
            <a:ext cx="3041967" cy="279178"/>
          </a:xfrm>
          <a:prstGeom prst="rect">
            <a:avLst/>
          </a:prstGeom>
        </p:spPr>
        <p:txBody>
          <a:bodyPr vert="horz" lIns="93287" tIns="46643" rIns="93287" bIns="46643" rtlCol="0"/>
          <a:lstStyle>
            <a:lvl1pPr algn="r">
              <a:defRPr sz="1200"/>
            </a:lvl1pPr>
          </a:lstStyle>
          <a:p>
            <a:fld id="{352C30E3-DE1F-4117-9557-DA92E6C8B57D}" type="datetimeFigureOut">
              <a:rPr lang="en-US" smtClean="0"/>
              <a:t>2/13/24</a:t>
            </a:fld>
            <a:endParaRPr lang="en-US"/>
          </a:p>
        </p:txBody>
      </p:sp>
      <p:sp>
        <p:nvSpPr>
          <p:cNvPr id="4" name="Slide Image Placeholder 3"/>
          <p:cNvSpPr>
            <a:spLocks noGrp="1" noRot="1" noChangeAspect="1"/>
          </p:cNvSpPr>
          <p:nvPr>
            <p:ph type="sldImg" idx="2"/>
          </p:nvPr>
        </p:nvSpPr>
        <p:spPr>
          <a:xfrm>
            <a:off x="252413" y="279400"/>
            <a:ext cx="6515100" cy="4886325"/>
          </a:xfrm>
          <a:prstGeom prst="rect">
            <a:avLst/>
          </a:prstGeom>
          <a:noFill/>
          <a:ln w="12700">
            <a:solidFill>
              <a:prstClr val="black"/>
            </a:solidFill>
          </a:ln>
        </p:spPr>
        <p:txBody>
          <a:bodyPr vert="horz" lIns="93287" tIns="46643" rIns="93287" bIns="46643" rtlCol="0" anchor="ctr"/>
          <a:lstStyle/>
          <a:p>
            <a:endParaRPr lang="en-US"/>
          </a:p>
        </p:txBody>
      </p:sp>
      <p:sp>
        <p:nvSpPr>
          <p:cNvPr id="5" name="Notes Placeholder 4"/>
          <p:cNvSpPr>
            <a:spLocks noGrp="1"/>
          </p:cNvSpPr>
          <p:nvPr>
            <p:ph type="body" sz="quarter" idx="3"/>
          </p:nvPr>
        </p:nvSpPr>
        <p:spPr>
          <a:xfrm>
            <a:off x="233998" y="5211319"/>
            <a:ext cx="6551930" cy="3815429"/>
          </a:xfrm>
          <a:prstGeom prst="rect">
            <a:avLst/>
          </a:prstGeom>
        </p:spPr>
        <p:txBody>
          <a:bodyPr vert="horz" lIns="93287" tIns="46643" rIns="93287" bIns="46643"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026748"/>
            <a:ext cx="3041967" cy="279178"/>
          </a:xfrm>
          <a:prstGeom prst="rect">
            <a:avLst/>
          </a:prstGeom>
        </p:spPr>
        <p:txBody>
          <a:bodyPr vert="horz" lIns="93287" tIns="46643" rIns="93287" bIns="46643" rtlCol="0" anchor="b"/>
          <a:lstStyle>
            <a:lvl1pPr algn="l">
              <a:defRPr sz="1200"/>
            </a:lvl1pPr>
          </a:lstStyle>
          <a:p>
            <a:endParaRPr lang="en-US"/>
          </a:p>
        </p:txBody>
      </p:sp>
      <p:sp>
        <p:nvSpPr>
          <p:cNvPr id="7" name="Slide Number Placeholder 6"/>
          <p:cNvSpPr>
            <a:spLocks noGrp="1"/>
          </p:cNvSpPr>
          <p:nvPr>
            <p:ph type="sldNum" sz="quarter" idx="5"/>
          </p:nvPr>
        </p:nvSpPr>
        <p:spPr>
          <a:xfrm>
            <a:off x="3976334" y="9026747"/>
            <a:ext cx="3041967" cy="279178"/>
          </a:xfrm>
          <a:prstGeom prst="rect">
            <a:avLst/>
          </a:prstGeom>
        </p:spPr>
        <p:txBody>
          <a:bodyPr vert="horz" lIns="93287" tIns="46643" rIns="93287" bIns="46643" rtlCol="0" anchor="b"/>
          <a:lstStyle>
            <a:lvl1pPr algn="r">
              <a:defRPr sz="1200"/>
            </a:lvl1pPr>
          </a:lstStyle>
          <a:p>
            <a:fld id="{E2CA5C0E-4909-4CFA-9D5C-28EC43D03F21}" type="slidenum">
              <a:rPr lang="en-US" smtClean="0"/>
              <a:t>‹#›</a:t>
            </a:fld>
            <a:endParaRPr lang="en-US"/>
          </a:p>
        </p:txBody>
      </p:sp>
    </p:spTree>
    <p:extLst>
      <p:ext uri="{BB962C8B-B14F-4D97-AF65-F5344CB8AC3E}">
        <p14:creationId xmlns:p14="http://schemas.microsoft.com/office/powerpoint/2010/main" val="4162641323"/>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spcBef>
        <a:spcPts val="1200"/>
      </a:spcBef>
      <a:buFont typeface="Arial" panose="020B0604020202020204" pitchFamily="34" charset="0"/>
      <a:buChar char="•"/>
      <a:defRPr sz="1400" kern="1200">
        <a:solidFill>
          <a:schemeClr val="tx1"/>
        </a:solidFill>
        <a:latin typeface="+mn-lt"/>
        <a:ea typeface="+mn-ea"/>
        <a:cs typeface="+mn-cs"/>
      </a:defRPr>
    </a:lvl1pPr>
    <a:lvl2pPr marL="514350" indent="-17145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2pPr>
    <a:lvl3pPr marL="852488" indent="-171450" algn="l" defTabSz="914400" rtl="0" eaLnBrk="1" latinLnBrk="0" hangingPunct="1">
      <a:spcBef>
        <a:spcPts val="600"/>
      </a:spcBef>
      <a:buFont typeface="Arial" panose="020B0604020202020204" pitchFamily="34" charset="0"/>
      <a:buChar char="•"/>
      <a:defRPr sz="1200" kern="1200">
        <a:solidFill>
          <a:schemeClr val="tx1"/>
        </a:solidFill>
        <a:latin typeface="+mn-lt"/>
        <a:ea typeface="+mn-ea"/>
        <a:cs typeface="+mn-cs"/>
      </a:defRPr>
    </a:lvl3pPr>
    <a:lvl4pPr marL="1201738" indent="-171450" algn="l" defTabSz="914400" rtl="0" eaLnBrk="1" latinLnBrk="0" hangingPunct="1">
      <a:spcBef>
        <a:spcPts val="600"/>
      </a:spcBef>
      <a:buFont typeface="Arial" panose="020B0604020202020204" pitchFamily="34" charset="0"/>
      <a:buChar char="–"/>
      <a:defRPr sz="1200" kern="1200">
        <a:solidFill>
          <a:schemeClr val="tx1"/>
        </a:solidFill>
        <a:latin typeface="+mn-lt"/>
        <a:ea typeface="+mn-ea"/>
        <a:cs typeface="+mn-cs"/>
      </a:defRPr>
    </a:lvl4pPr>
    <a:lvl5pPr marL="1541463" indent="-171450" algn="l" defTabSz="914400" rtl="0" eaLnBrk="1" latinLnBrk="0" hangingPunct="1">
      <a:spcBef>
        <a:spcPts val="600"/>
      </a:spcBef>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vidshub.net/video/789648/vadm-michelle-c-skubic-dla-director-dla-strategic-plan-2021-open-capti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go.usa.gov/xH34C"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a:t>
            </a:fld>
            <a:endParaRPr lang="en-US"/>
          </a:p>
        </p:txBody>
      </p:sp>
    </p:spTree>
    <p:extLst>
      <p:ext uri="{BB962C8B-B14F-4D97-AF65-F5344CB8AC3E}">
        <p14:creationId xmlns:p14="http://schemas.microsoft.com/office/powerpoint/2010/main" val="2938359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174912" indent="-174912">
              <a:spcBef>
                <a:spcPts val="0"/>
              </a:spcBef>
            </a:pPr>
            <a:r>
              <a:rPr lang="en-US" dirty="0">
                <a:effectLst/>
                <a:latin typeface="+mn-lt"/>
                <a:ea typeface="Calibri" panose="020F0502020204030204" pitchFamily="34" charset="0"/>
              </a:rPr>
              <a:t>DLA Aviation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4912" indent="-174912" defTabSz="932864">
              <a:spcBef>
                <a:spcPts val="0"/>
              </a:spcBef>
              <a:defRPr/>
            </a:pPr>
            <a:r>
              <a:rPr lang="en-US" sz="1200" dirty="0">
                <a:solidFill>
                  <a:prstClr val="black"/>
                </a:solidFill>
              </a:rPr>
              <a:t>A proven performer, </a:t>
            </a:r>
            <a:r>
              <a:rPr lang="en-US" sz="1200" b="1" dirty="0">
                <a:solidFill>
                  <a:prstClr val="black"/>
                </a:solidFill>
              </a:rPr>
              <a:t>DLA Aviation had $4,943 billion in sales during fiscal year 2021, processed 3.9 million customer orders during the year; </a:t>
            </a:r>
            <a:r>
              <a:rPr lang="en-US" sz="1200" dirty="0">
                <a:solidFill>
                  <a:prstClr val="black"/>
                </a:solidFill>
              </a:rPr>
              <a:t>and conducted business with more than </a:t>
            </a:r>
            <a:r>
              <a:rPr lang="en-US" sz="1200" b="1" dirty="0">
                <a:solidFill>
                  <a:prstClr val="black"/>
                </a:solidFill>
              </a:rPr>
              <a:t>3,400 suppliers as part of its support to its 12,287 customers.</a:t>
            </a:r>
          </a:p>
          <a:p>
            <a:pPr marL="174912" indent="-174912" defTabSz="932864">
              <a:spcBef>
                <a:spcPts val="0"/>
              </a:spcBef>
              <a:defRPr/>
            </a:pPr>
            <a:r>
              <a:rPr lang="en-US" sz="1200" dirty="0">
                <a:solidFill>
                  <a:prstClr val="black"/>
                </a:solidFill>
              </a:rPr>
              <a:t>DLA Aviation’s primary mission is to support the warfighter by providing Aviation repair parts and components to include engine components, airframe structural parts, flight safety equipment, electrical components, lighting, bearings, cables, and other commodity items.</a:t>
            </a:r>
          </a:p>
          <a:p>
            <a:pPr marL="174912" indent="-174912" defTabSz="932864">
              <a:spcBef>
                <a:spcPts val="0"/>
              </a:spcBef>
              <a:defRPr/>
            </a:pPr>
            <a:r>
              <a:rPr lang="en-US" sz="1200" dirty="0">
                <a:solidFill>
                  <a:prstClr val="black"/>
                </a:solidFill>
              </a:rPr>
              <a:t>DLA Aviation is responsible for supply at six major industrial maintenance, repair, and overhaul facilities, and for storage operations at three. DLA Aviation also operates five depot-level reparable procurement organizations.</a:t>
            </a:r>
          </a:p>
          <a:p>
            <a:pPr marL="174912" indent="-174912" defTabSz="932864">
              <a:spcBef>
                <a:spcPts val="0"/>
              </a:spcBef>
              <a:defRPr/>
            </a:pPr>
            <a:r>
              <a:rPr lang="en-US" sz="1200" dirty="0">
                <a:solidFill>
                  <a:prstClr val="black"/>
                </a:solidFill>
              </a:rPr>
              <a:t>DLA Aviation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Defense and other federal agencies. Mapping Customer Operations provide exceptional supply and demand chain support by providing aeronautical, digital, hydrographic, and topographic maps to geospatial intelligence customers.</a:t>
            </a:r>
          </a:p>
          <a:p>
            <a:pPr marL="174912" indent="-174912" defTabSz="932864">
              <a:spcBef>
                <a:spcPts val="0"/>
              </a:spcBef>
              <a:defRPr/>
            </a:pPr>
            <a:r>
              <a:rPr lang="en-US" sz="1200" dirty="0">
                <a:solidFill>
                  <a:prstClr val="black"/>
                </a:solidFill>
              </a:rPr>
              <a:t>DLA Aviation plays a pivotal role in supporting our soldiers, Marines, sailors, airmen, and other customers by providing targeted solutions and full-spectrum logistics support. </a:t>
            </a:r>
          </a:p>
          <a:p>
            <a:pPr marL="174912" indent="-174912" defTabSz="932864">
              <a:spcBef>
                <a:spcPts val="0"/>
              </a:spcBef>
              <a:defRPr/>
            </a:pPr>
            <a:r>
              <a:rPr lang="en-US" sz="1200" dirty="0">
                <a:solidFill>
                  <a:prstClr val="black"/>
                </a:solidFill>
              </a:rPr>
              <a:t>DLA Aviation also provides some unique services to warfighters and other customers such as FEMA, Department of the Interior, etc. </a:t>
            </a:r>
          </a:p>
          <a:p>
            <a:pPr marL="174912" indent="-174912" defTabSz="932864">
              <a:spcBef>
                <a:spcPts val="0"/>
              </a:spcBef>
              <a:defRPr/>
            </a:pPr>
            <a:r>
              <a:rPr lang="en-US" sz="1200" dirty="0">
                <a:solidFill>
                  <a:prstClr val="black"/>
                </a:solidFill>
              </a:rPr>
              <a:t>These unique services include:</a:t>
            </a:r>
          </a:p>
          <a:p>
            <a:pPr marL="641343" lvl="1" indent="-174912" defTabSz="932864">
              <a:spcBef>
                <a:spcPts val="0"/>
              </a:spcBef>
              <a:buFont typeface="Courier New" panose="02070309020205020404" pitchFamily="49" charset="0"/>
              <a:buChar char="­"/>
              <a:defRPr/>
            </a:pPr>
            <a:r>
              <a:rPr lang="en-US" sz="1200" dirty="0">
                <a:solidFill>
                  <a:prstClr val="black"/>
                </a:solidFill>
              </a:rPr>
              <a:t>The DLA HAZMIN and Green Products team under the Aviation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41343" lvl="1" indent="-174912" defTabSz="932864">
              <a:spcBef>
                <a:spcPts val="0"/>
              </a:spcBef>
              <a:buFont typeface="Courier New" panose="02070309020205020404" pitchFamily="49" charset="0"/>
              <a:buChar char="­"/>
              <a:defRPr/>
            </a:pPr>
            <a:r>
              <a:rPr lang="en-US" sz="1200" dirty="0">
                <a:solidFill>
                  <a:prstClr val="black"/>
                </a:solidFill>
              </a:rPr>
              <a:t>Examples include: Recycled content products, Less toxic and low VOC products, Energy and water-conserving products, Bio-based products, and alternatives to hazardous items such as lead, mercury and cadmium. </a:t>
            </a:r>
          </a:p>
          <a:p>
            <a:pPr marL="641343" lvl="1" indent="-174912" defTabSz="932864">
              <a:spcBef>
                <a:spcPts val="0"/>
              </a:spcBef>
              <a:buFont typeface="Courier New" panose="02070309020205020404" pitchFamily="49" charset="0"/>
              <a:buChar char="­"/>
              <a:defRPr/>
            </a:pPr>
            <a:r>
              <a:rPr lang="en-US" sz="1200" dirty="0">
                <a:solidFill>
                  <a:prstClr val="black"/>
                </a:solidFill>
              </a:rPr>
              <a:t>The ODS Reserve is DOD's central manager for the turn-in, storage, reclamation and issuance of mission-critical ODS for all of the military services and the Coast Guard. The Reserve provides the DOD the capability to recover and centrally receive, reclaim, store and issue ODS.</a:t>
            </a:r>
          </a:p>
          <a:p>
            <a:pPr marL="641343" lvl="1" indent="-174912" defTabSz="932864">
              <a:spcBef>
                <a:spcPts val="0"/>
              </a:spcBef>
              <a:buFont typeface="Courier New" panose="02070309020205020404" pitchFamily="49" charset="0"/>
              <a:buChar char="­"/>
              <a:defRPr/>
            </a:pPr>
            <a:r>
              <a:rPr lang="en-US" sz="1200" dirty="0">
                <a:solidFill>
                  <a:prstClr val="black"/>
                </a:solidFill>
              </a:rPr>
              <a:t>The Hazardous Materials Information Resource System (HMIRS) is the central repository for information on hazardous materials used by DOD.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pPr marL="0" indent="0">
              <a:buNone/>
            </a:pPr>
            <a:r>
              <a:rPr lang="en-US" dirty="0">
                <a:latin typeface="+mn-lt"/>
              </a:rPr>
              <a:t>As of July 2022</a:t>
            </a:r>
          </a:p>
        </p:txBody>
      </p:sp>
      <p:sp>
        <p:nvSpPr>
          <p:cNvPr id="4" name="Slide Number Placeholder 3"/>
          <p:cNvSpPr>
            <a:spLocks noGrp="1"/>
          </p:cNvSpPr>
          <p:nvPr>
            <p:ph type="sldNum" sz="quarter" idx="5"/>
          </p:nvPr>
        </p:nvSpPr>
        <p:spPr/>
        <p:txBody>
          <a:bodyPr/>
          <a:lstStyle/>
          <a:p>
            <a:fld id="{E2CA5C0E-4909-4CFA-9D5C-28EC43D03F21}" type="slidenum">
              <a:rPr lang="en-US" smtClean="0"/>
              <a:t>10</a:t>
            </a:fld>
            <a:endParaRPr lang="en-US"/>
          </a:p>
        </p:txBody>
      </p:sp>
    </p:spTree>
    <p:extLst>
      <p:ext uri="{BB962C8B-B14F-4D97-AF65-F5344CB8AC3E}">
        <p14:creationId xmlns:p14="http://schemas.microsoft.com/office/powerpoint/2010/main" val="1503879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pPr>
            <a:r>
              <a:rPr lang="en-US" altLang="en-US" dirty="0">
                <a:latin typeface="Arial" pitchFamily="34" charset="0"/>
              </a:rPr>
              <a:t>Throughout the world, DLA Land and Maritime 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pPr marL="0" indent="0">
              <a:spcBef>
                <a:spcPts val="0"/>
              </a:spcBef>
              <a:buNone/>
            </a:pPr>
            <a:endParaRPr lang="en-US" altLang="en-US" dirty="0">
              <a:latin typeface="Arial" pitchFamily="34" charset="0"/>
            </a:endParaRPr>
          </a:p>
          <a:p>
            <a:pPr marL="0" indent="0">
              <a:spcBef>
                <a:spcPts val="0"/>
              </a:spcBef>
              <a:buNone/>
            </a:pPr>
            <a:r>
              <a:rPr lang="en-US" altLang="en-US" dirty="0">
                <a:latin typeface="Arial" pitchFamily="34" charset="0"/>
              </a:rPr>
              <a:t>DLA Land and Maritime manages 2 million items, awards more than 322,000 contracts annually, supports nearly 1,800 weapons systems, and handles more than 9 million orders annually, with annual sales topping $4 billion.</a:t>
            </a:r>
          </a:p>
          <a:p>
            <a:pPr marL="0" indent="0">
              <a:spcBef>
                <a:spcPts val="0"/>
              </a:spcBef>
              <a:buNone/>
            </a:pPr>
            <a:endParaRPr lang="en-US" altLang="en-US" dirty="0">
              <a:latin typeface="Arial" pitchFamily="34" charset="0"/>
            </a:endParaRPr>
          </a:p>
          <a:p>
            <a:pPr marL="0" indent="0">
              <a:spcBef>
                <a:spcPts val="0"/>
              </a:spcBef>
              <a:buNone/>
            </a:pPr>
            <a:r>
              <a:rPr lang="en-US" altLang="en-US" dirty="0">
                <a:latin typeface="Arial" pitchFamily="34" charset="0"/>
              </a:rPr>
              <a:t>Land and Maritime was the first inventory control point in DLA to develop a weapons systems approach toward materiel management. Weapons systems management is now standard procedure in DLA, and Land and Maritime is the lead ICP for land, maritime and missile weapons systems. </a:t>
            </a:r>
          </a:p>
          <a:p>
            <a:pPr marL="0" indent="0">
              <a:spcBef>
                <a:spcPts val="0"/>
              </a:spcBef>
              <a:buNone/>
            </a:pPr>
            <a:endParaRPr lang="en-US" altLang="en-US" dirty="0">
              <a:latin typeface="Arial" pitchFamily="34" charset="0"/>
            </a:endParaRPr>
          </a:p>
          <a:p>
            <a:pPr marL="0" indent="0">
              <a:spcBef>
                <a:spcPts val="0"/>
              </a:spcBef>
              <a:buNone/>
            </a:pPr>
            <a:r>
              <a:rPr lang="en-US" altLang="en-US" dirty="0">
                <a:latin typeface="Arial" pitchFamily="34" charset="0"/>
              </a:rPr>
              <a:t>Today, having transformed from being a wholesaler to an end-to-end supply chain manager, DLA Land and Maritime's state-of-the-art systems connect business processes from the supplier to the customer through the Land and Maritime supply and demand chains.</a:t>
            </a:r>
          </a:p>
          <a:p>
            <a:pPr marL="0" indent="0">
              <a:spcBef>
                <a:spcPts val="0"/>
              </a:spcBef>
              <a:buNone/>
            </a:pPr>
            <a:endParaRPr lang="en-US" altLang="en-US" dirty="0">
              <a:latin typeface="Arial" charset="0"/>
            </a:endParaRPr>
          </a:p>
          <a:p>
            <a:pPr marL="0" indent="0">
              <a:spcBef>
                <a:spcPts val="0"/>
              </a:spcBef>
              <a:buNone/>
            </a:pPr>
            <a:r>
              <a:rPr lang="en-US" altLang="en-US" dirty="0">
                <a:latin typeface="Arial" charset="0"/>
              </a:rPr>
              <a:t>As of June 2022</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11</a:t>
            </a:fld>
            <a:endParaRPr lang="en-US"/>
          </a:p>
        </p:txBody>
      </p:sp>
    </p:spTree>
    <p:extLst>
      <p:ext uri="{BB962C8B-B14F-4D97-AF65-F5344CB8AC3E}">
        <p14:creationId xmlns:p14="http://schemas.microsoft.com/office/powerpoint/2010/main" val="2381768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Defense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2022</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12</a:t>
            </a:fld>
            <a:endParaRPr lang="en-US"/>
          </a:p>
        </p:txBody>
      </p:sp>
    </p:spTree>
    <p:extLst>
      <p:ext uri="{BB962C8B-B14F-4D97-AF65-F5344CB8AC3E}">
        <p14:creationId xmlns:p14="http://schemas.microsoft.com/office/powerpoint/2010/main" val="156928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279400"/>
            <a:ext cx="6516688" cy="4887913"/>
          </a:xfrm>
        </p:spPr>
      </p:sp>
      <p:sp>
        <p:nvSpPr>
          <p:cNvPr id="3" name="Notes Placeholder 2"/>
          <p:cNvSpPr>
            <a:spLocks noGrp="1"/>
          </p:cNvSpPr>
          <p:nvPr>
            <p:ph type="body" idx="1"/>
          </p:nvPr>
        </p:nvSpPr>
        <p:spPr>
          <a:xfrm>
            <a:off x="701993" y="5362215"/>
            <a:ext cx="5615940" cy="3664208"/>
          </a:xfrm>
        </p:spPr>
        <p:txBody>
          <a:bodyPr/>
          <a:lstStyle/>
          <a:p>
            <a:pPr marL="0" indent="0">
              <a:buNone/>
            </a:pPr>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pPr marL="0" indent="0">
              <a:buNone/>
            </a:pPr>
            <a:r>
              <a:rPr lang="en-US" dirty="0"/>
              <a:t> </a:t>
            </a:r>
          </a:p>
          <a:p>
            <a:pPr marL="0" indent="0">
              <a:buNone/>
            </a:pPr>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pPr marL="0" indent="0">
              <a:buNone/>
            </a:pPr>
            <a:r>
              <a:rPr lang="en-US" dirty="0"/>
              <a:t>In fiscal year 2021, DLA Distribution had more than 17.4 million global transactions.</a:t>
            </a:r>
          </a:p>
          <a:p>
            <a:pPr marL="0" indent="0">
              <a:spcBef>
                <a:spcPct val="0"/>
              </a:spcBef>
              <a:buNone/>
            </a:pPr>
            <a:endParaRPr lang="en-US" altLang="en-US" dirty="0"/>
          </a:p>
          <a:p>
            <a:pPr marL="0" indent="0" defTabSz="932864">
              <a:spcBef>
                <a:spcPct val="0"/>
              </a:spcBef>
              <a:buNone/>
            </a:pPr>
            <a:r>
              <a:rPr lang="en-US" dirty="0">
                <a:cs typeface="Arial" panose="020B0604020202020204" pitchFamily="34" charset="0"/>
              </a:rPr>
              <a:t>As of June 2022</a:t>
            </a:r>
            <a:endParaRPr lang="en-US" b="1" dirty="0">
              <a:cs typeface="Arial" panose="020B0604020202020204" pitchFamily="34" charset="0"/>
            </a:endParaRPr>
          </a:p>
          <a:p>
            <a:pPr marL="0" indent="0">
              <a:spcBef>
                <a:spcPct val="0"/>
              </a:spcBef>
              <a:buNone/>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defTabSz="466431">
              <a:defRPr/>
            </a:pPr>
            <a:fld id="{53CF62E1-2EA3-4B31-AEB6-C9429DDC31DB}" type="slidenum">
              <a:rPr lang="en-US">
                <a:solidFill>
                  <a:prstClr val="black"/>
                </a:solidFill>
                <a:latin typeface="Calibri"/>
              </a:rPr>
              <a:pPr defTabSz="466431">
                <a:defRPr/>
              </a:pPr>
              <a:t>13</a:t>
            </a:fld>
            <a:endParaRPr lang="en-US" dirty="0">
              <a:solidFill>
                <a:prstClr val="black"/>
              </a:solidFill>
              <a:latin typeface="Calibri"/>
            </a:endParaRPr>
          </a:p>
        </p:txBody>
      </p:sp>
    </p:spTree>
    <p:extLst>
      <p:ext uri="{BB962C8B-B14F-4D97-AF65-F5344CB8AC3E}">
        <p14:creationId xmlns:p14="http://schemas.microsoft.com/office/powerpoint/2010/main" val="9149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buNone/>
            </a:pPr>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As of June 2022</a:t>
            </a:r>
          </a:p>
          <a:p>
            <a:pPr marL="0" indent="0">
              <a:buNone/>
            </a:pPr>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14</a:t>
            </a:fld>
            <a:endParaRPr lang="en-US"/>
          </a:p>
        </p:txBody>
      </p:sp>
    </p:spTree>
    <p:extLst>
      <p:ext uri="{BB962C8B-B14F-4D97-AF65-F5344CB8AC3E}">
        <p14:creationId xmlns:p14="http://schemas.microsoft.com/office/powerpoint/2010/main" val="2477744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buNone/>
              <a:defRPr/>
            </a:pPr>
            <a:r>
              <a:rPr lang="en-US" dirty="0">
                <a:latin typeface="+mn-lt"/>
              </a:rPr>
              <a:t>We are structured to support the warfighter across the world.</a:t>
            </a:r>
          </a:p>
          <a:p>
            <a:pPr>
              <a:defRPr/>
            </a:pPr>
            <a:endParaRPr lang="en-US" dirty="0">
              <a:latin typeface="+mn-lt"/>
            </a:endParaRPr>
          </a:p>
          <a:p>
            <a:pPr marL="0" indent="0">
              <a:buNone/>
              <a:defRPr/>
            </a:pPr>
            <a:r>
              <a:rPr lang="en-US" dirty="0">
                <a:latin typeface="+mn-lt"/>
              </a:rPr>
              <a:t>To provide a single face to customers in U.S. European, Africa, Central, Special Operations and </a:t>
            </a:r>
            <a:r>
              <a:rPr lang="en-US" dirty="0" err="1">
                <a:latin typeface="+mn-lt"/>
              </a:rPr>
              <a:t>Indo-Pacific</a:t>
            </a:r>
            <a:r>
              <a:rPr lang="en-US" dirty="0">
                <a:latin typeface="+mn-lt"/>
              </a:rPr>
              <a:t>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marL="0" indent="0">
              <a:buNone/>
              <a:defRPr/>
            </a:pPr>
            <a:r>
              <a:rPr lang="en-US" dirty="0">
                <a:latin typeface="+mn-lt"/>
              </a:rPr>
              <a:t>DLA Europe &amp; Africa, DLA CENTCOM &amp; SOCOM and DLA </a:t>
            </a:r>
            <a:r>
              <a:rPr lang="en-US" dirty="0" err="1">
                <a:latin typeface="+mn-lt"/>
              </a:rPr>
              <a:t>Indo-Pacific</a:t>
            </a:r>
            <a:r>
              <a:rPr lang="en-US" dirty="0">
                <a:latin typeface="+mn-lt"/>
              </a:rPr>
              <a:t> each provide a single DLA interface/focal point to the geographic combatant commanders, integrating DLA support throughout the areas of responsibility.    </a:t>
            </a:r>
          </a:p>
          <a:p>
            <a:pPr>
              <a:defRPr/>
            </a:pPr>
            <a:endParaRPr lang="en-US" dirty="0">
              <a:latin typeface="+mn-lt"/>
            </a:endParaRPr>
          </a:p>
          <a:p>
            <a:pPr marL="0" indent="0">
              <a:buNone/>
              <a:defRPr/>
            </a:pPr>
            <a:r>
              <a:rPr lang="en-US" dirty="0">
                <a:latin typeface="+mn-lt"/>
              </a:rPr>
              <a:t>We support the other combatant commands through liaisons that are collocated and interface with:</a:t>
            </a:r>
          </a:p>
          <a:p>
            <a:pPr marL="0" indent="0">
              <a:buNone/>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marL="0" indent="0">
              <a:buNone/>
              <a:defRPr/>
            </a:pPr>
            <a:r>
              <a:rPr lang="en-US" dirty="0">
                <a:latin typeface="+mn-lt"/>
                <a:cs typeface="Arial" panose="020B0604020202020204" pitchFamily="34" charset="0"/>
              </a:rPr>
              <a:t>– </a:t>
            </a:r>
            <a:r>
              <a:rPr lang="en-US" dirty="0">
                <a:latin typeface="+mn-lt"/>
              </a:rPr>
              <a:t>U.S. Southern Command (USSOUTHCOM) in Miami, Florida</a:t>
            </a:r>
          </a:p>
          <a:p>
            <a:pPr marL="0" indent="0">
              <a:buNone/>
              <a:defRPr/>
            </a:pPr>
            <a:r>
              <a:rPr lang="en-US" dirty="0">
                <a:latin typeface="+mn-lt"/>
                <a:cs typeface="Arial" panose="020B0604020202020204" pitchFamily="34" charset="0"/>
              </a:rPr>
              <a:t>– U.S. Strategic Command (USSTRATCOM) in Omaha, Nebraska (Offutt Air Force Base)</a:t>
            </a:r>
          </a:p>
          <a:p>
            <a:pPr marL="0" indent="0">
              <a:buNone/>
              <a:defRPr/>
            </a:pPr>
            <a:r>
              <a:rPr lang="en-US" dirty="0">
                <a:latin typeface="+mn-lt"/>
                <a:cs typeface="Arial" panose="020B0604020202020204" pitchFamily="34" charset="0"/>
              </a:rPr>
              <a:t>– U.S. Transportation Command (USTRANSCOM) (Scott Air Force Base)</a:t>
            </a:r>
          </a:p>
          <a:p>
            <a:pPr marL="172045" indent="-172045">
              <a:defRPr/>
            </a:pPr>
            <a:endParaRPr lang="en-US" dirty="0">
              <a:latin typeface="+mn-lt"/>
              <a:cs typeface="Arial" panose="020B0604020202020204" pitchFamily="34" charset="0"/>
            </a:endParaRPr>
          </a:p>
          <a:p>
            <a:pPr marL="0" indent="0" defTabSz="932864">
              <a:spcBef>
                <a:spcPts val="0"/>
              </a:spcBef>
              <a:buNone/>
              <a:defRPr/>
            </a:pPr>
            <a:r>
              <a:rPr lang="en-US" dirty="0">
                <a:latin typeface="+mn-lt"/>
                <a:cs typeface="Arial" panose="020B0604020202020204" pitchFamily="34" charset="0"/>
              </a:rPr>
              <a:t>As of June 2022</a:t>
            </a:r>
            <a:endParaRPr lang="en-US" b="1" dirty="0">
              <a:latin typeface="+mn-lt"/>
            </a:endParaRPr>
          </a:p>
          <a:p>
            <a:pPr marL="0" indent="0">
              <a:buNone/>
              <a:defRPr/>
            </a:pPr>
            <a:endParaRPr lang="en-US" dirty="0">
              <a:latin typeface="Arial" pitchFamily="34" charset="0"/>
              <a:cs typeface="Arial" pitchFamily="34" charset="0"/>
            </a:endParaRPr>
          </a:p>
          <a:p>
            <a:pPr marL="0" indent="0">
              <a:spcBef>
                <a:spcPct val="0"/>
              </a:spcBef>
              <a:buNone/>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15</a:t>
            </a:fld>
            <a:endParaRPr lang="en-US"/>
          </a:p>
        </p:txBody>
      </p:sp>
    </p:spTree>
    <p:extLst>
      <p:ext uri="{BB962C8B-B14F-4D97-AF65-F5344CB8AC3E}">
        <p14:creationId xmlns:p14="http://schemas.microsoft.com/office/powerpoint/2010/main" val="947185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defRPr/>
            </a:pPr>
            <a:endParaRPr lang="en-US" dirty="0">
              <a:latin typeface="Arial" pitchFamily="34" charset="0"/>
              <a:cs typeface="Arial" pitchFamily="34" charset="0"/>
            </a:endParaRPr>
          </a:p>
          <a:p>
            <a:pPr marL="0" indent="0">
              <a:spcBef>
                <a:spcPts val="0"/>
              </a:spcBef>
              <a:buNone/>
              <a:defRPr/>
            </a:pPr>
            <a:r>
              <a:rPr lang="en-US" dirty="0">
                <a:cs typeface="Arial" pitchFamily="34" charset="0"/>
              </a:rPr>
              <a:t>These are other services that DLA performs, all necessary in supporting national defense.</a:t>
            </a:r>
          </a:p>
          <a:p>
            <a:pPr>
              <a:spcBef>
                <a:spcPts val="0"/>
              </a:spcBef>
              <a:defRPr/>
            </a:pPr>
            <a:endParaRPr lang="en-US" dirty="0">
              <a:cs typeface="Arial" pitchFamily="34" charset="0"/>
            </a:endParaRPr>
          </a:p>
          <a:p>
            <a:pPr marL="0" indent="0">
              <a:spcBef>
                <a:spcPts val="0"/>
              </a:spcBef>
              <a:buNone/>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Defense (DOD) and Department of Energy (DOE) Nuclear Enterprise (NE) and the Space Enterprise (SE) by synchronizing DLA policy, planning, resourcing, and procedures supporting United States Navy, United States Air Force, United States Space Force, Joint Chiefs of Staff, and OSD organizations with strategic national, strategic theater, and operational responsibilities supporting the DOD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OSD entities, the Joint Staff, Geographic Combatant Commanders, Functional Combatant Commanders, Service Component Commands, Title 10 Service force providers, and other organizations within the DOD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marL="0" indent="0">
              <a:spcBef>
                <a:spcPts val="0"/>
              </a:spcBef>
              <a:buNone/>
              <a:defRPr/>
            </a:pPr>
            <a:endParaRPr lang="en-US" dirty="0">
              <a:cs typeface="Arial" pitchFamily="34" charset="0"/>
            </a:endParaRPr>
          </a:p>
          <a:p>
            <a:pPr marL="0" indent="0">
              <a:spcBef>
                <a:spcPts val="0"/>
              </a:spcBef>
              <a:buNone/>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marL="0" indent="0">
              <a:spcBef>
                <a:spcPts val="0"/>
              </a:spcBef>
              <a:buNone/>
              <a:defRPr/>
            </a:pPr>
            <a:endParaRPr lang="en-US" dirty="0">
              <a:solidFill>
                <a:srgbClr val="FF0000"/>
              </a:solidFill>
            </a:endParaRPr>
          </a:p>
          <a:p>
            <a:pPr marL="0" indent="0">
              <a:spcBef>
                <a:spcPts val="0"/>
              </a:spcBef>
              <a:buNone/>
              <a:defRPr/>
            </a:pPr>
            <a:r>
              <a:rPr lang="en-US" dirty="0"/>
              <a:t>The J6 provides a variety of services for DLA and DOD to include: </a:t>
            </a:r>
          </a:p>
          <a:p>
            <a:pPr marL="0" indent="0">
              <a:spcBef>
                <a:spcPts val="0"/>
              </a:spcBef>
              <a:buNone/>
              <a:defRPr/>
            </a:pPr>
            <a:endParaRPr lang="en-US" dirty="0"/>
          </a:p>
          <a:p>
            <a:pPr marL="0" indent="0" defTabSz="932864" fontAlgn="base">
              <a:spcBef>
                <a:spcPts val="0"/>
              </a:spcBef>
              <a:buNone/>
              <a:defRPr/>
            </a:pPr>
            <a:r>
              <a:rPr lang="en-US" dirty="0"/>
              <a:t>Enterprise IT solutions: Develops and delivers a variety of IT solutions and data services. </a:t>
            </a:r>
          </a:p>
          <a:p>
            <a:pPr marL="0" indent="0">
              <a:spcBef>
                <a:spcPts val="0"/>
              </a:spcBef>
              <a:buNone/>
              <a:defRPr/>
            </a:pPr>
            <a:endParaRPr lang="en-US" dirty="0">
              <a:cs typeface="Arial" pitchFamily="34" charset="0"/>
            </a:endParaRPr>
          </a:p>
          <a:p>
            <a:pPr marL="0" indent="0">
              <a:spcBef>
                <a:spcPts val="0"/>
              </a:spcBef>
              <a:buNone/>
              <a:defRPr/>
            </a:pPr>
            <a:r>
              <a:rPr lang="en-US" dirty="0">
                <a:cs typeface="Arial" pitchFamily="34" charset="0"/>
              </a:rPr>
              <a:t>Document Management: Provides d</a:t>
            </a:r>
            <a:r>
              <a:rPr lang="en-US" dirty="0"/>
              <a:t>ocument automation products and services to the DOD and designated federal activities, including imaging and conversion of documents to electronic media, digital warehousing, and distribution of digital and hardcopy information. DLA Document Services is the single manager for all DOD printing and duplicating. </a:t>
            </a:r>
          </a:p>
          <a:p>
            <a:pPr marL="0" indent="0">
              <a:spcBef>
                <a:spcPts val="0"/>
              </a:spcBef>
              <a:buNone/>
              <a:defRPr/>
            </a:pPr>
            <a:endParaRPr lang="en-US" dirty="0"/>
          </a:p>
          <a:p>
            <a:pPr marL="0" indent="0">
              <a:spcBef>
                <a:spcPts val="0"/>
              </a:spcBef>
              <a:buNone/>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marL="0" indent="0">
              <a:spcBef>
                <a:spcPts val="0"/>
              </a:spcBef>
              <a:buNone/>
              <a:defRPr/>
            </a:pPr>
            <a:endParaRPr lang="en-US" dirty="0">
              <a:solidFill>
                <a:srgbClr val="333333"/>
              </a:solidFill>
            </a:endParaRPr>
          </a:p>
          <a:p>
            <a:pPr marL="0" indent="0">
              <a:buNone/>
            </a:pPr>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pPr marL="0" indent="0">
              <a:spcBef>
                <a:spcPts val="0"/>
              </a:spcBef>
              <a:buNone/>
            </a:pPr>
            <a:endParaRPr lang="en-US" dirty="0">
              <a:cs typeface="Arial" pitchFamily="34" charset="0"/>
            </a:endParaRPr>
          </a:p>
          <a:p>
            <a:pPr marL="0" indent="0">
              <a:spcBef>
                <a:spcPts val="0"/>
              </a:spcBef>
              <a:buNone/>
            </a:pPr>
            <a:r>
              <a:rPr lang="en-US" dirty="0">
                <a:cs typeface="Arial" pitchFamily="34" charset="0"/>
              </a:rPr>
              <a:t>As of June 2022</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16</a:t>
            </a:fld>
            <a:endParaRPr lang="en-US"/>
          </a:p>
        </p:txBody>
      </p:sp>
    </p:spTree>
    <p:extLst>
      <p:ext uri="{BB962C8B-B14F-4D97-AF65-F5344CB8AC3E}">
        <p14:creationId xmlns:p14="http://schemas.microsoft.com/office/powerpoint/2010/main" val="1162226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r>
              <a:rPr lang="en-US" dirty="0"/>
              <a:t>DLA is now the Defense Department’s primary provider of printing services, office print devices and electronic conversion services according to a DOD instruction signed by the Under Secretary of Defense for Acquisition and Sustainment. </a:t>
            </a:r>
          </a:p>
          <a:p>
            <a:endParaRPr lang="en-US" dirty="0"/>
          </a:p>
          <a:p>
            <a:r>
              <a:rPr lang="en-US" dirty="0"/>
              <a:t>Department of Defense Instruction 5330.03 establishes policy and assigns responsibilities to DLA as the single manager of document services in the DOD. </a:t>
            </a:r>
          </a:p>
          <a:p>
            <a:endParaRPr lang="en-US" dirty="0"/>
          </a:p>
          <a:p>
            <a:r>
              <a:rPr lang="en-US" dirty="0"/>
              <a:t>The instruction directs DOD components to solely use DLA Document Services for production printing, procuring office multifunctional devices and scanning and conversion – unless their requirements qualify for an exception. </a:t>
            </a:r>
          </a:p>
          <a:p>
            <a:endParaRPr lang="en-US" dirty="0"/>
          </a:p>
          <a:p>
            <a:r>
              <a:rPr lang="en-US" dirty="0"/>
              <a:t>DOD components include: OSD, the Military Departments, the Office of the Chairman of the Joint Chiefs of Staff and the Joint Staff, the Combatant Commands, the DOD Office of the Inspector General, Defense Agencies, DOD Field Activities and all other organizational entities within the DOD. Excluded: DOD intelligence agencies, National Guard and Reserve organizations, tactical activities and the U.S. Army Print and Media Distribution Center.</a:t>
            </a:r>
          </a:p>
          <a:p>
            <a:endParaRPr lang="en-US" dirty="0"/>
          </a:p>
          <a:p>
            <a:r>
              <a:rPr lang="en-US" dirty="0"/>
              <a:t>Use of DLA’s services will eliminate duplicate efforts and allow DOD components to focus on their core missions. </a:t>
            </a:r>
          </a:p>
          <a:p>
            <a:endParaRPr lang="en-US" dirty="0"/>
          </a:p>
          <a:p>
            <a:r>
              <a:rPr lang="en-US" dirty="0"/>
              <a:t>Document services consolidation under the updated policy will reduce costs for DOD and return scarce funding for other DOD priorities, potentially tens of millions of dollars each year. </a:t>
            </a:r>
          </a:p>
          <a:p>
            <a:endParaRPr lang="en-US" dirty="0"/>
          </a:p>
          <a:p>
            <a:r>
              <a:rPr lang="en-US" dirty="0"/>
              <a:t>DLA Document Services provides: </a:t>
            </a:r>
          </a:p>
          <a:p>
            <a:endParaRPr lang="en-US" dirty="0"/>
          </a:p>
          <a:p>
            <a:pPr marL="0" indent="0">
              <a:buNone/>
            </a:pPr>
            <a:r>
              <a:rPr lang="en-US" dirty="0"/>
              <a:t>	- Procurement (lease or purchase), delivery and sustainment of office printing devices, desktop and stand-alone printers, copiers, fax machines, scanners and multi-function devices.</a:t>
            </a:r>
          </a:p>
          <a:p>
            <a:endParaRPr lang="en-US" dirty="0"/>
          </a:p>
          <a:p>
            <a:pPr marL="0" indent="0">
              <a:buNone/>
            </a:pPr>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pPr marL="0" indent="0">
              <a:buNone/>
            </a:pPr>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pPr marL="0" indent="0">
              <a:buNone/>
            </a:pPr>
            <a:endParaRPr lang="en-US" dirty="0"/>
          </a:p>
          <a:p>
            <a:pPr marL="0" indent="0">
              <a:buNone/>
            </a:pPr>
            <a:r>
              <a:rPr lang="en-US" dirty="0"/>
              <a:t>As of June 2022</a:t>
            </a:r>
          </a:p>
        </p:txBody>
      </p:sp>
      <p:sp>
        <p:nvSpPr>
          <p:cNvPr id="4" name="Slide Number Placeholder 3"/>
          <p:cNvSpPr>
            <a:spLocks noGrp="1"/>
          </p:cNvSpPr>
          <p:nvPr>
            <p:ph type="sldNum" sz="quarter" idx="5"/>
          </p:nvPr>
        </p:nvSpPr>
        <p:spPr/>
        <p:txBody>
          <a:bodyPr/>
          <a:lstStyle/>
          <a:p>
            <a:fld id="{E2CA5C0E-4909-4CFA-9D5C-28EC43D03F21}" type="slidenum">
              <a:rPr lang="en-US" smtClean="0"/>
              <a:t>17</a:t>
            </a:fld>
            <a:endParaRPr lang="en-US"/>
          </a:p>
        </p:txBody>
      </p:sp>
    </p:spTree>
    <p:extLst>
      <p:ext uri="{BB962C8B-B14F-4D97-AF65-F5344CB8AC3E}">
        <p14:creationId xmlns:p14="http://schemas.microsoft.com/office/powerpoint/2010/main" val="4224625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pPr>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4912" indent="-174912">
              <a:spcBef>
                <a:spcPts val="0"/>
              </a:spcBef>
            </a:pPr>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4912" indent="-174912">
              <a:spcBef>
                <a:spcPts val="0"/>
              </a:spcBef>
            </a:pPr>
            <a:r>
              <a:rPr lang="en-US" altLang="en-US" dirty="0">
                <a:solidFill>
                  <a:srgbClr val="000000"/>
                </a:solidFill>
                <a:latin typeface="+mn-lt"/>
              </a:rPr>
              <a:t>Security and Emergency Services: Responsible for all DLA police and fire departments.</a:t>
            </a:r>
          </a:p>
          <a:p>
            <a:pPr marL="174912" indent="-174912">
              <a:spcBef>
                <a:spcPts val="0"/>
              </a:spcBef>
            </a:pPr>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4912" indent="-174912">
              <a:spcBef>
                <a:spcPts val="0"/>
              </a:spcBef>
            </a:pPr>
            <a:r>
              <a:rPr lang="en-US" altLang="en-US" dirty="0">
                <a:solidFill>
                  <a:srgbClr val="000000"/>
                </a:solidFill>
                <a:latin typeface="+mn-lt"/>
              </a:rPr>
              <a:t>Safety and Occupational Health: Provides policy, guidance, and oversight for the Agency Occupational Safety and Health Program. </a:t>
            </a:r>
          </a:p>
          <a:p>
            <a:pPr marL="174912" indent="-174912">
              <a:spcBef>
                <a:spcPts val="0"/>
              </a:spcBef>
            </a:pPr>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pPr marL="0" indent="0">
              <a:spcBef>
                <a:spcPts val="0"/>
              </a:spcBef>
              <a:buNone/>
            </a:pPr>
            <a:endParaRPr lang="en-US" altLang="en-US" dirty="0">
              <a:solidFill>
                <a:srgbClr val="000000"/>
              </a:solidFill>
              <a:latin typeface="+mn-lt"/>
            </a:endParaRPr>
          </a:p>
          <a:p>
            <a:pPr marL="0" indent="0">
              <a:spcBef>
                <a:spcPts val="0"/>
              </a:spcBef>
              <a:buNone/>
            </a:pPr>
            <a:r>
              <a:rPr lang="en-US" dirty="0">
                <a:latin typeface="+mn-lt"/>
              </a:rPr>
              <a:t>DLA Installation Management—Operations provides DLA with the installation capabilities and services to support the DLA mission.</a:t>
            </a:r>
          </a:p>
          <a:p>
            <a:pPr marL="0" indent="0">
              <a:spcBef>
                <a:spcPts val="0"/>
              </a:spcBef>
              <a:buNone/>
            </a:pPr>
            <a:endParaRPr lang="en-US" dirty="0">
              <a:latin typeface="+mn-lt"/>
            </a:endParaRPr>
          </a:p>
          <a:p>
            <a:pPr marL="0" indent="0">
              <a:spcBef>
                <a:spcPts val="0"/>
              </a:spcBef>
              <a:buNone/>
            </a:pPr>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4912" indent="-174912">
              <a:spcBef>
                <a:spcPts val="0"/>
              </a:spcBef>
            </a:pPr>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4912" indent="-174912">
              <a:spcBef>
                <a:spcPts val="0"/>
              </a:spcBef>
            </a:pPr>
            <a:r>
              <a:rPr lang="en-US" dirty="0">
                <a:latin typeface="+mn-lt"/>
              </a:rPr>
              <a:t>Manages more than 18,000 general equipment assets. Examples include forklifts, servers, copy machines, trucks, and video conferencing equipment.</a:t>
            </a:r>
          </a:p>
          <a:p>
            <a:pPr marL="174912" indent="-174912">
              <a:spcBef>
                <a:spcPts val="0"/>
              </a:spcBef>
            </a:pPr>
            <a:r>
              <a:rPr lang="en-US" dirty="0">
                <a:latin typeface="+mn-lt"/>
              </a:rPr>
              <a:t>Manages more than 2,500 capital equipment assets, which are the same as general equipment assets with a value of more than $250,000</a:t>
            </a:r>
          </a:p>
          <a:p>
            <a:pPr marL="174912" indent="-174912">
              <a:spcBef>
                <a:spcPts val="0"/>
              </a:spcBef>
            </a:pPr>
            <a:r>
              <a:rPr lang="en-US" dirty="0">
                <a:latin typeface="+mn-lt"/>
              </a:rPr>
              <a:t>Manages five child development centers located at Fort Belvoir, Virginia; Richmond, Virginia; Columbus, Ohio; Susquehanna, Pennsylvania and San Joaquin, California.</a:t>
            </a:r>
          </a:p>
          <a:p>
            <a:pPr marL="174912" indent="-174912">
              <a:spcBef>
                <a:spcPts val="0"/>
              </a:spcBef>
            </a:pPr>
            <a:r>
              <a:rPr lang="en-US" dirty="0">
                <a:latin typeface="+mn-lt"/>
              </a:rPr>
              <a:t>Supports DLA Distribution Centers and DLA Disposition Services sites located worldwide. </a:t>
            </a:r>
          </a:p>
          <a:p>
            <a:pPr marL="174912" indent="-174912">
              <a:spcBef>
                <a:spcPts val="0"/>
              </a:spcBef>
            </a:pPr>
            <a:r>
              <a:rPr lang="en-US" dirty="0">
                <a:latin typeface="+mn-lt"/>
              </a:rPr>
              <a:t>Installation Operations site directors are co-located with DLA MSCs and DLA regional commanders.</a:t>
            </a:r>
          </a:p>
          <a:p>
            <a:pPr marL="0" indent="0">
              <a:spcBef>
                <a:spcPts val="0"/>
              </a:spcBef>
              <a:buNone/>
              <a:defRPr/>
            </a:pPr>
            <a:endParaRPr lang="en-US" dirty="0">
              <a:latin typeface="+mn-lt"/>
            </a:endParaRPr>
          </a:p>
          <a:p>
            <a:pPr marL="0" indent="0" defTabSz="932864">
              <a:spcBef>
                <a:spcPts val="0"/>
              </a:spcBef>
              <a:buNone/>
              <a:defRPr/>
            </a:pPr>
            <a:r>
              <a:rPr lang="en-US" altLang="en-US" dirty="0">
                <a:solidFill>
                  <a:srgbClr val="000000"/>
                </a:solidFill>
                <a:latin typeface="+mn-lt"/>
              </a:rPr>
              <a:t>As of June 2022</a:t>
            </a:r>
            <a:endParaRPr lang="en-US" b="1" dirty="0">
              <a:latin typeface="+mn-lt"/>
            </a:endParaRPr>
          </a:p>
          <a:p>
            <a:pPr marL="0" indent="0">
              <a:spcBef>
                <a:spcPts val="0"/>
              </a:spcBef>
              <a:buNone/>
            </a:pPr>
            <a:endParaRPr lang="en-US" altLang="en-US" dirty="0">
              <a:solidFill>
                <a:srgbClr val="000000"/>
              </a:solidFill>
            </a:endParaRPr>
          </a:p>
          <a:p>
            <a:pPr marL="0" indent="0">
              <a:spcBef>
                <a:spcPts val="0"/>
              </a:spcBef>
              <a:buNone/>
            </a:pPr>
            <a:endParaRPr lang="en-US" altLang="en-US" dirty="0">
              <a:solidFill>
                <a:srgbClr val="000000"/>
              </a:solidFill>
            </a:endParaRPr>
          </a:p>
          <a:p>
            <a:pPr>
              <a:lnSpc>
                <a:spcPct val="100000"/>
              </a:lnSpc>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18</a:t>
            </a:fld>
            <a:endParaRPr lang="en-US"/>
          </a:p>
        </p:txBody>
      </p:sp>
    </p:spTree>
    <p:extLst>
      <p:ext uri="{BB962C8B-B14F-4D97-AF65-F5344CB8AC3E}">
        <p14:creationId xmlns:p14="http://schemas.microsoft.com/office/powerpoint/2010/main" val="10825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buNone/>
            </a:pPr>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In addition to providing full HR support to DLA, J1 provides HR services to other DOD agencies on a reimbursable basis.</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As of June 2022</a:t>
            </a: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19</a:t>
            </a:fld>
            <a:endParaRPr lang="en-US"/>
          </a:p>
        </p:txBody>
      </p:sp>
    </p:spTree>
    <p:extLst>
      <p:ext uri="{BB962C8B-B14F-4D97-AF65-F5344CB8AC3E}">
        <p14:creationId xmlns:p14="http://schemas.microsoft.com/office/powerpoint/2010/main" val="120697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pPr>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pPr marL="0" indent="0">
              <a:spcBef>
                <a:spcPts val="0"/>
              </a:spcBef>
              <a:buNone/>
            </a:pPr>
            <a:endParaRPr lang="en-US" dirty="0"/>
          </a:p>
          <a:p>
            <a:pPr marL="0" indent="0">
              <a:spcBef>
                <a:spcPts val="0"/>
              </a:spcBef>
              <a:buNone/>
            </a:pPr>
            <a:r>
              <a:rPr lang="en-US" dirty="0"/>
              <a:t>J3 is the critical link to military service customers and the combatant commands for the entire Agency. This directorate links DLA’s vast sustainment capabilities to warfighter demand in order to deliver end-to-end supply chain effectiveness.</a:t>
            </a:r>
          </a:p>
          <a:p>
            <a:pPr marL="0" indent="0">
              <a:spcBef>
                <a:spcPts val="0"/>
              </a:spcBef>
              <a:buNone/>
            </a:pPr>
            <a:endParaRPr lang="en-US" dirty="0"/>
          </a:p>
          <a:p>
            <a:pPr marL="0" indent="0">
              <a:spcBef>
                <a:spcPts val="0"/>
              </a:spcBef>
              <a:buNone/>
            </a:pPr>
            <a:r>
              <a:rPr lang="en-US" dirty="0"/>
              <a:t>J3 functions as the strategic and operational focal point to:</a:t>
            </a:r>
          </a:p>
          <a:p>
            <a:pPr marL="466431" lvl="1" indent="0">
              <a:spcBef>
                <a:spcPts val="0"/>
              </a:spcBef>
              <a:buNone/>
            </a:pPr>
            <a:r>
              <a:rPr lang="en-US" dirty="0"/>
              <a:t>– Build mutually beneficial partnerships with every DOD component</a:t>
            </a:r>
          </a:p>
          <a:p>
            <a:pPr marL="466431" lvl="1" indent="0">
              <a:spcBef>
                <a:spcPts val="0"/>
              </a:spcBef>
              <a:buNone/>
            </a:pPr>
            <a:r>
              <a:rPr lang="en-US" dirty="0"/>
              <a:t>– Establish and execute measurable performance agreements</a:t>
            </a:r>
          </a:p>
          <a:p>
            <a:pPr marL="466431" lvl="1" indent="0">
              <a:spcBef>
                <a:spcPts val="0"/>
              </a:spcBef>
              <a:buNone/>
            </a:pPr>
            <a:r>
              <a:rPr lang="en-US" dirty="0"/>
              <a:t>– Collaboratively manage DLA account plans for each military service</a:t>
            </a:r>
          </a:p>
          <a:p>
            <a:pPr marL="466431" lvl="1" indent="0">
              <a:spcBef>
                <a:spcPts val="0"/>
              </a:spcBef>
              <a:buNone/>
            </a:pPr>
            <a:r>
              <a:rPr lang="en-US" dirty="0"/>
              <a:t>– Develop engagement strategies for each service</a:t>
            </a:r>
          </a:p>
          <a:p>
            <a:pPr marL="466431" lvl="1" indent="0">
              <a:spcBef>
                <a:spcPts val="0"/>
              </a:spcBef>
              <a:buNone/>
            </a:pPr>
            <a:r>
              <a:rPr lang="en-US" dirty="0"/>
              <a:t>– Cultivate new opportunities for DLA support</a:t>
            </a:r>
          </a:p>
          <a:p>
            <a:pPr marL="233216" lvl="1" indent="0">
              <a:spcBef>
                <a:spcPts val="0"/>
              </a:spcBef>
              <a:buNone/>
            </a:pPr>
            <a:endParaRPr lang="en-US" dirty="0"/>
          </a:p>
          <a:p>
            <a:pPr marL="0" indent="0">
              <a:spcBef>
                <a:spcPts val="0"/>
              </a:spcBef>
              <a:buNone/>
            </a:pPr>
            <a:r>
              <a:rPr lang="en-US" dirty="0"/>
              <a:t>Additionally, the J3 integrates DLA support for the DOD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pPr marL="0" indent="0">
              <a:spcBef>
                <a:spcPts val="0"/>
              </a:spcBef>
              <a:buNone/>
            </a:pPr>
            <a:endParaRPr lang="en-US" dirty="0"/>
          </a:p>
          <a:p>
            <a:pPr marL="0" indent="0">
              <a:spcBef>
                <a:spcPts val="0"/>
              </a:spcBef>
              <a:buNone/>
            </a:pPr>
            <a:r>
              <a:rPr lang="en-US" dirty="0"/>
              <a:t>The J3 also manages expeditionary missions including the Global Response Force Rapid Deployment Teams, in addition to the traditional DLA Support Teams.  </a:t>
            </a:r>
          </a:p>
          <a:p>
            <a:pPr marL="0" indent="0">
              <a:spcBef>
                <a:spcPts val="0"/>
              </a:spcBef>
              <a:buNone/>
            </a:pPr>
            <a:r>
              <a:rPr lang="en-US" dirty="0"/>
              <a:t>  </a:t>
            </a:r>
          </a:p>
          <a:p>
            <a:pPr marL="0" indent="0">
              <a:spcBef>
                <a:spcPts val="0"/>
              </a:spcBef>
              <a:buNone/>
            </a:pPr>
            <a:r>
              <a:rPr lang="en-US" u="sng" dirty="0"/>
              <a:t>J3 Background: </a:t>
            </a:r>
          </a:p>
          <a:p>
            <a:pPr marL="0" indent="0">
              <a:spcBef>
                <a:spcPts val="0"/>
              </a:spcBef>
              <a:buNone/>
            </a:pPr>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pPr marL="0" indent="0">
              <a:spcBef>
                <a:spcPts val="0"/>
              </a:spcBef>
              <a:buNone/>
            </a:pPr>
            <a:endParaRPr lang="en-US" dirty="0"/>
          </a:p>
          <a:p>
            <a:pPr marL="0" indent="0">
              <a:spcBef>
                <a:spcPts val="0"/>
              </a:spcBef>
              <a:buNone/>
            </a:pPr>
            <a:r>
              <a:rPr lang="en-US" dirty="0"/>
              <a:t>– Serves as DLA’s primary focal point for new supply chain concepts, proposals, initiatives and assessments</a:t>
            </a:r>
          </a:p>
          <a:p>
            <a:pPr marL="0" indent="0">
              <a:spcBef>
                <a:spcPts val="0"/>
              </a:spcBef>
              <a:buNone/>
            </a:pPr>
            <a:endParaRPr lang="en-US" dirty="0"/>
          </a:p>
          <a:p>
            <a:pPr marL="0" indent="0">
              <a:spcBef>
                <a:spcPts val="0"/>
              </a:spcBef>
              <a:buNone/>
            </a:pPr>
            <a:r>
              <a:rPr lang="en-US" dirty="0"/>
              <a:t>– Executes strategic planning and analysis and recommends operations, business processes, information systems and policy improvements to synchronize and improve end-to-end performance of supply chains </a:t>
            </a:r>
          </a:p>
          <a:p>
            <a:pPr marL="0" indent="0">
              <a:spcBef>
                <a:spcPts val="0"/>
              </a:spcBef>
              <a:buNone/>
            </a:pPr>
            <a:endParaRPr lang="en-US" dirty="0"/>
          </a:p>
          <a:p>
            <a:pPr marL="0" indent="0">
              <a:spcBef>
                <a:spcPts val="0"/>
              </a:spcBef>
              <a:buNone/>
            </a:pPr>
            <a:r>
              <a:rPr lang="en-US" dirty="0"/>
              <a:t>– Operates the DLA Agency Synchronization Operations Center, which monitors, tasks and integrates the DLA response to operational and contingency requirements</a:t>
            </a:r>
          </a:p>
          <a:p>
            <a:pPr marL="0" indent="0">
              <a:spcBef>
                <a:spcPts val="0"/>
              </a:spcBef>
              <a:buNone/>
            </a:pPr>
            <a:endParaRPr lang="en-US" dirty="0"/>
          </a:p>
          <a:p>
            <a:pPr marL="0" indent="0">
              <a:spcBef>
                <a:spcPts val="0"/>
              </a:spcBef>
              <a:buNone/>
            </a:pPr>
            <a:r>
              <a:rPr lang="en-US" dirty="0"/>
              <a:t>– Plans, conducts and participates in joint exercises</a:t>
            </a:r>
          </a:p>
          <a:p>
            <a:pPr marL="0" indent="0">
              <a:spcBef>
                <a:spcPts val="0"/>
              </a:spcBef>
              <a:buNone/>
            </a:pPr>
            <a:endParaRPr lang="en-US" dirty="0"/>
          </a:p>
          <a:p>
            <a:pPr marL="0" indent="0">
              <a:spcBef>
                <a:spcPts val="0"/>
              </a:spcBef>
              <a:buNone/>
            </a:pPr>
            <a:r>
              <a:rPr lang="en-US" dirty="0"/>
              <a:t>– Supports worldwide humanitarian relief efforts</a:t>
            </a:r>
          </a:p>
          <a:p>
            <a:pPr marL="0" indent="0">
              <a:spcBef>
                <a:spcPts val="0"/>
              </a:spcBef>
              <a:buNone/>
            </a:pPr>
            <a:endParaRPr lang="en-US" dirty="0"/>
          </a:p>
          <a:p>
            <a:pPr marL="0" indent="0">
              <a:spcBef>
                <a:spcPts val="0"/>
              </a:spcBef>
              <a:buNone/>
            </a:pPr>
            <a:r>
              <a:rPr lang="en-US" dirty="0"/>
              <a:t>– Synchronizes responsibilities for all Nuclear Enterprise-related policy and procedures</a:t>
            </a:r>
          </a:p>
          <a:p>
            <a:pPr marL="0" indent="0">
              <a:spcBef>
                <a:spcPts val="0"/>
              </a:spcBef>
              <a:buNone/>
            </a:pPr>
            <a:endParaRPr lang="en-US" dirty="0"/>
          </a:p>
          <a:p>
            <a:pPr marL="0" indent="0">
              <a:spcBef>
                <a:spcPts val="0"/>
              </a:spcBef>
              <a:buNone/>
            </a:pPr>
            <a:r>
              <a:rPr lang="en-US" dirty="0"/>
              <a:t>– Assists the combatant commands with executing their Operational Contract Support mission</a:t>
            </a:r>
          </a:p>
          <a:p>
            <a:pPr marL="0" indent="0">
              <a:spcBef>
                <a:spcPts val="0"/>
              </a:spcBef>
              <a:buNone/>
            </a:pPr>
            <a:endParaRPr lang="en-US" dirty="0"/>
          </a:p>
          <a:p>
            <a:pPr marL="0" indent="0">
              <a:spcBef>
                <a:spcPts val="0"/>
              </a:spcBef>
              <a:buNone/>
            </a:pPr>
            <a:r>
              <a:rPr lang="en-US" dirty="0"/>
              <a:t>– </a:t>
            </a:r>
            <a:r>
              <a:rPr lang="en-US" dirty="0">
                <a:cs typeface="Arial" panose="020B0604020202020204" pitchFamily="34" charset="0"/>
              </a:rPr>
              <a:t>Houses the Center of Planning Excellence, the PBL Center of Excellence, and the Customer Interaction Center</a:t>
            </a:r>
            <a:endParaRPr lang="en-US" dirty="0"/>
          </a:p>
          <a:p>
            <a:pPr marL="0" indent="0">
              <a:spcBef>
                <a:spcPts val="0"/>
              </a:spcBef>
              <a:buNone/>
            </a:pPr>
            <a:endParaRPr lang="en-US" dirty="0"/>
          </a:p>
          <a:p>
            <a:pPr marL="0" indent="0">
              <a:spcBef>
                <a:spcPts val="0"/>
              </a:spcBef>
              <a:buNone/>
            </a:pPr>
            <a:r>
              <a:rPr lang="en-US" dirty="0"/>
              <a:t>– Advocates for the MSCs and oversees their activities</a:t>
            </a:r>
          </a:p>
          <a:p>
            <a:pPr marL="0" indent="0">
              <a:spcBef>
                <a:spcPts val="0"/>
              </a:spcBef>
              <a:buNone/>
            </a:pPr>
            <a:endParaRPr lang="en-US" dirty="0"/>
          </a:p>
          <a:p>
            <a:pPr marL="0" indent="0">
              <a:spcBef>
                <a:spcPts val="0"/>
              </a:spcBef>
              <a:buNone/>
            </a:pPr>
            <a:r>
              <a:rPr lang="en-US" dirty="0"/>
              <a:t>– Oversees the DLA foreign visitor program</a:t>
            </a:r>
          </a:p>
          <a:p>
            <a:pPr marL="0" indent="0">
              <a:spcBef>
                <a:spcPts val="0"/>
              </a:spcBef>
              <a:buNone/>
            </a:pPr>
            <a:endParaRPr lang="en-US" dirty="0"/>
          </a:p>
          <a:p>
            <a:pPr marL="0" indent="0">
              <a:spcBef>
                <a:spcPts val="0"/>
              </a:spcBef>
              <a:buNone/>
            </a:pPr>
            <a:r>
              <a:rPr lang="en-US" dirty="0"/>
              <a:t>As of June 2022</a:t>
            </a: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20</a:t>
            </a:fld>
            <a:endParaRPr lang="en-US"/>
          </a:p>
        </p:txBody>
      </p:sp>
    </p:spTree>
    <p:extLst>
      <p:ext uri="{BB962C8B-B14F-4D97-AF65-F5344CB8AC3E}">
        <p14:creationId xmlns:p14="http://schemas.microsoft.com/office/powerpoint/2010/main" val="2836159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DOD/DLA logistics business community. J6 also provides high quality information systems, customer support, efficient and effective computing, data management, electronic business, telecommunication services, and secure voice systems. </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 </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 </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 </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pPr marL="0" indent="0">
              <a:spcBef>
                <a:spcPts val="0"/>
              </a:spcBef>
              <a:buNone/>
            </a:pPr>
            <a:endParaRPr lang="en-US" dirty="0"/>
          </a:p>
          <a:p>
            <a:pPr marL="0" indent="0">
              <a:spcBef>
                <a:spcPts val="0"/>
              </a:spcBef>
              <a:buNone/>
            </a:pPr>
            <a:r>
              <a:rPr lang="en-US" dirty="0"/>
              <a:t>As of June 2022</a:t>
            </a:r>
          </a:p>
          <a:p>
            <a:pPr marL="0" indent="0">
              <a:buNone/>
            </a:pPr>
            <a:r>
              <a:rPr lang="en-US" sz="600" dirty="0"/>
              <a:t> </a:t>
            </a:r>
          </a:p>
          <a:p>
            <a:pPr marL="0" indent="0">
              <a:buNone/>
            </a:pPr>
            <a:endParaRPr lang="en-US" dirty="0"/>
          </a:p>
        </p:txBody>
      </p:sp>
      <p:sp>
        <p:nvSpPr>
          <p:cNvPr id="4" name="Slide Number Placeholder 3"/>
          <p:cNvSpPr>
            <a:spLocks noGrp="1"/>
          </p:cNvSpPr>
          <p:nvPr>
            <p:ph type="sldNum" sz="quarter" idx="5"/>
          </p:nvPr>
        </p:nvSpPr>
        <p:spPr/>
        <p:txBody>
          <a:bodyPr/>
          <a:lstStyle/>
          <a:p>
            <a:pPr defTabSz="466431">
              <a:defRPr/>
            </a:pPr>
            <a:fld id="{E2CA5C0E-4909-4CFA-9D5C-28EC43D03F21}" type="slidenum">
              <a:rPr lang="en-US">
                <a:solidFill>
                  <a:prstClr val="black"/>
                </a:solidFill>
                <a:latin typeface="Arial" panose="020B0604020202020204"/>
              </a:rPr>
              <a:pPr defTabSz="466431">
                <a:defRPr/>
              </a:pPr>
              <a:t>21</a:t>
            </a:fld>
            <a:endParaRPr lang="en-US">
              <a:solidFill>
                <a:prstClr val="black"/>
              </a:solidFill>
              <a:latin typeface="Arial" panose="020B0604020202020204"/>
            </a:endParaRPr>
          </a:p>
        </p:txBody>
      </p:sp>
    </p:spTree>
    <p:extLst>
      <p:ext uri="{BB962C8B-B14F-4D97-AF65-F5344CB8AC3E}">
        <p14:creationId xmlns:p14="http://schemas.microsoft.com/office/powerpoint/2010/main" val="479300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lnSpc>
                <a:spcPct val="300000"/>
              </a:lnSpc>
              <a:spcBef>
                <a:spcPts val="0"/>
              </a:spcBef>
              <a:spcAft>
                <a:spcPts val="1225"/>
              </a:spcAft>
              <a:buNone/>
            </a:pPr>
            <a:r>
              <a:rPr lang="en-US" dirty="0"/>
              <a:t>J7 is responsible for the development, application and oversight of DLA acquisition policy, plans, programs, operations and systems. </a:t>
            </a:r>
          </a:p>
          <a:p>
            <a:pPr marL="0" indent="0">
              <a:lnSpc>
                <a:spcPct val="300000"/>
              </a:lnSpc>
              <a:spcBef>
                <a:spcPts val="0"/>
              </a:spcBef>
              <a:spcAft>
                <a:spcPts val="1225"/>
              </a:spcAft>
              <a:buNone/>
            </a:pPr>
            <a:endParaRPr lang="en-US" dirty="0"/>
          </a:p>
          <a:p>
            <a:pPr marL="0" indent="-174912">
              <a:lnSpc>
                <a:spcPct val="300000"/>
              </a:lnSpc>
              <a:spcBef>
                <a:spcPts val="0"/>
              </a:spcBef>
              <a:spcAft>
                <a:spcPts val="1225"/>
              </a:spcAft>
            </a:pPr>
            <a:r>
              <a:rPr lang="en-US" dirty="0"/>
              <a:t>Oversees a DLA acquisition workforce of 9,000</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With J3 and the major subordinate commands, sets the acquisition agenda for the agency</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Interfaces with Defense Pricing and Contracting and other DOD and federal agencies in support of DLA acquisition programs and interests</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Serves as the functional process owner for DLA’s procurement systems</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Leads the industry engagement strategy for the agency</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Assesses and mitigates industrial base risk via the </a:t>
            </a:r>
            <a:r>
              <a:rPr lang="en-US" dirty="0" err="1"/>
              <a:t>Warstopper</a:t>
            </a:r>
            <a:r>
              <a:rPr lang="en-US" dirty="0"/>
              <a:t> Program</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Drives efficiencies in the acquisition process</a:t>
            </a:r>
          </a:p>
          <a:p>
            <a:pPr marL="0" indent="-174912">
              <a:lnSpc>
                <a:spcPct val="300000"/>
              </a:lnSpc>
              <a:spcBef>
                <a:spcPts val="0"/>
              </a:spcBef>
              <a:spcAft>
                <a:spcPts val="1225"/>
              </a:spcAft>
            </a:pPr>
            <a:endParaRPr lang="en-US" dirty="0"/>
          </a:p>
          <a:p>
            <a:pPr marL="0" indent="0">
              <a:lnSpc>
                <a:spcPct val="300000"/>
              </a:lnSpc>
              <a:spcBef>
                <a:spcPts val="0"/>
              </a:spcBef>
              <a:spcAft>
                <a:spcPts val="1225"/>
              </a:spcAft>
              <a:buNone/>
            </a:pPr>
            <a:r>
              <a:rPr lang="en-US" dirty="0"/>
              <a:t>DLA Strategic Materials and the DLA Contracting Services Office also fall under J7.</a:t>
            </a:r>
          </a:p>
          <a:p>
            <a:pPr marL="0" indent="0">
              <a:lnSpc>
                <a:spcPct val="300000"/>
              </a:lnSpc>
              <a:spcBef>
                <a:spcPts val="0"/>
              </a:spcBef>
              <a:spcAft>
                <a:spcPts val="1225"/>
              </a:spcAft>
              <a:buNone/>
            </a:pPr>
            <a:endParaRPr lang="en-US" dirty="0"/>
          </a:p>
          <a:p>
            <a:pPr marL="0" indent="0">
              <a:lnSpc>
                <a:spcPct val="300000"/>
              </a:lnSpc>
              <a:spcBef>
                <a:spcPts val="0"/>
              </a:spcBef>
              <a:spcAft>
                <a:spcPts val="1225"/>
              </a:spcAft>
              <a:buNone/>
            </a:pPr>
            <a:r>
              <a:rPr lang="en-US" dirty="0"/>
              <a:t>As of June 2022</a:t>
            </a:r>
          </a:p>
          <a:p>
            <a:pPr marL="0" indent="0">
              <a:lnSpc>
                <a:spcPct val="300000"/>
              </a:lnSpc>
              <a:buNone/>
            </a:pPr>
            <a:r>
              <a:rPr lang="en-US" dirty="0"/>
              <a:t> </a:t>
            </a: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22</a:t>
            </a:fld>
            <a:endParaRPr lang="en-US"/>
          </a:p>
        </p:txBody>
      </p:sp>
    </p:spTree>
    <p:extLst>
      <p:ext uri="{BB962C8B-B14F-4D97-AF65-F5344CB8AC3E}">
        <p14:creationId xmlns:p14="http://schemas.microsoft.com/office/powerpoint/2010/main" val="374943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buNone/>
            </a:pPr>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J8 is the principal financial advisor to the DLA Director and the primary DLA advocate with the Office of the Under Secretary of Defense (Comptroller) and the Office of Management and Budget.</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DLA Finance also partners with many key Department of Defense stakeholders and service providers, such as Congressional Authorization and Appropriation staff members, Office of the Undersecretary of Defense (Acquisition &amp; Sustainment) and the Defense Finance and Accounting Service.  </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Approximately 750 J8 financial professionals at seven locations across the United States and </a:t>
            </a:r>
            <a:r>
              <a:rPr lang="en-US" dirty="0"/>
              <a:t>provided more than</a:t>
            </a:r>
            <a:r>
              <a:rPr lang="en-US" sz="1200" dirty="0"/>
              <a:t> $48.2 billion</a:t>
            </a:r>
          </a:p>
          <a:p>
            <a:pPr marL="0" indent="0">
              <a:buNone/>
            </a:pPr>
            <a:r>
              <a:rPr lang="en-US" sz="1200" dirty="0"/>
              <a:t>in goods and services </a:t>
            </a:r>
            <a:r>
              <a:rPr lang="en-US" dirty="0"/>
              <a:t>FY2022.</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J8 also leads stewardship and audit remediation activities for the agency. </a:t>
            </a:r>
          </a:p>
          <a:p>
            <a:pPr marL="0" indent="0">
              <a:spcBef>
                <a:spcPts val="0"/>
              </a:spcBef>
              <a:buNone/>
            </a:pPr>
            <a:endParaRPr lang="en-US" altLang="en-US" baseline="0" dirty="0">
              <a:latin typeface="+mn-lt"/>
            </a:endParaRPr>
          </a:p>
          <a:p>
            <a:pPr marL="0" indent="0">
              <a:spcBef>
                <a:spcPts val="0"/>
              </a:spcBef>
              <a:buNone/>
            </a:pPr>
            <a:r>
              <a:rPr lang="en-US" altLang="en-US" baseline="0" dirty="0">
                <a:latin typeface="+mn-lt"/>
              </a:rPr>
              <a:t>As of February 2023</a:t>
            </a:r>
            <a:endParaRPr lang="en-US" baseline="0" dirty="0">
              <a:latin typeface="+mn-lt"/>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23</a:t>
            </a:fld>
            <a:endParaRPr lang="en-US"/>
          </a:p>
        </p:txBody>
      </p:sp>
    </p:spTree>
    <p:extLst>
      <p:ext uri="{BB962C8B-B14F-4D97-AF65-F5344CB8AC3E}">
        <p14:creationId xmlns:p14="http://schemas.microsoft.com/office/powerpoint/2010/main" val="3141368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pPr>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pPr marL="0">
              <a:spcBef>
                <a:spcPts val="0"/>
              </a:spcBef>
            </a:pPr>
            <a:endParaRPr lang="en-US" dirty="0">
              <a:ea typeface="Calibri" panose="020F0502020204030204" pitchFamily="34" charset="0"/>
              <a:cs typeface="Times New Roman" panose="02020603050405020304" pitchFamily="18" charset="0"/>
            </a:endParaRPr>
          </a:p>
          <a:p>
            <a:pPr marL="0" indent="0">
              <a:spcBef>
                <a:spcPts val="0"/>
              </a:spcBef>
              <a:buNone/>
            </a:pPr>
            <a:r>
              <a:rPr lang="en-US" dirty="0">
                <a:ea typeface="Calibri" panose="020F0502020204030204" pitchFamily="34" charset="0"/>
                <a:cs typeface="Times New Roman" panose="02020603050405020304" pitchFamily="18" charset="0"/>
              </a:rPr>
              <a:t>J9’s objectives are to: </a:t>
            </a:r>
          </a:p>
          <a:p>
            <a:pPr marL="0" indent="0">
              <a:spcBef>
                <a:spcPts val="0"/>
              </a:spcBef>
              <a:buNone/>
            </a:pPr>
            <a:endParaRPr lang="en-US" dirty="0">
              <a:ea typeface="Calibri" panose="020F0502020204030204" pitchFamily="34" charset="0"/>
              <a:cs typeface="Times New Roman" panose="02020603050405020304" pitchFamily="18" charset="0"/>
            </a:endParaRPr>
          </a:p>
          <a:p>
            <a:pPr marL="113369" indent="-113369">
              <a:spcBef>
                <a:spcPts val="0"/>
              </a:spcBef>
              <a:spcAft>
                <a:spcPts val="612"/>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3369" indent="-113369">
              <a:spcBef>
                <a:spcPts val="0"/>
              </a:spcBef>
              <a:spcAft>
                <a:spcPts val="612"/>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3369" indent="-113369">
              <a:spcBef>
                <a:spcPts val="0"/>
              </a:spcBef>
              <a:spcAft>
                <a:spcPts val="612"/>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3369" indent="-113369">
              <a:spcBef>
                <a:spcPts val="0"/>
              </a:spcBef>
              <a:spcAft>
                <a:spcPts val="612"/>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3369" indent="-113369">
              <a:spcBef>
                <a:spcPts val="0"/>
              </a:spcBef>
            </a:pPr>
            <a:endParaRPr lang="en-US" dirty="0"/>
          </a:p>
          <a:p>
            <a:pPr marL="113369" indent="-113369">
              <a:spcBef>
                <a:spcPts val="0"/>
              </a:spcBef>
            </a:pPr>
            <a:endParaRPr lang="en-US" dirty="0"/>
          </a:p>
          <a:p>
            <a:pPr marL="0" indent="0">
              <a:spcBef>
                <a:spcPts val="0"/>
              </a:spcBef>
              <a:buNone/>
            </a:pPr>
            <a:r>
              <a:rPr lang="en-US" dirty="0"/>
              <a:t>As of June 2022</a:t>
            </a:r>
            <a:endParaRPr lang="en-US" b="1" dirty="0"/>
          </a:p>
          <a:p>
            <a:pPr>
              <a:spcBef>
                <a:spcPts val="0"/>
              </a:spcBef>
              <a:defRPr/>
            </a:pPr>
            <a:endParaRPr 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24</a:t>
            </a:fld>
            <a:endParaRPr lang="en-US"/>
          </a:p>
        </p:txBody>
      </p:sp>
    </p:spTree>
    <p:extLst>
      <p:ext uri="{BB962C8B-B14F-4D97-AF65-F5344CB8AC3E}">
        <p14:creationId xmlns:p14="http://schemas.microsoft.com/office/powerpoint/2010/main" val="3066184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1925" cy="4884738"/>
          </a:xfrm>
        </p:spPr>
      </p:sp>
      <p:sp>
        <p:nvSpPr>
          <p:cNvPr id="3" name="Notes Placeholder 2"/>
          <p:cNvSpPr>
            <a:spLocks noGrp="1"/>
          </p:cNvSpPr>
          <p:nvPr>
            <p:ph type="body" idx="1"/>
          </p:nvPr>
        </p:nvSpPr>
        <p:spPr/>
        <p:txBody>
          <a:bodyPr/>
          <a:lstStyle/>
          <a:p>
            <a:r>
              <a:rPr lang="en-US" sz="1200" dirty="0"/>
              <a:t>DLA’s Whole of Government is a key Agency Line of Effort that aligns to SECDEF priorities on response to national needs, whole of nation, and economic interests</a:t>
            </a:r>
          </a:p>
          <a:p>
            <a:pPr marL="0" indent="0">
              <a:buNone/>
            </a:pPr>
            <a:endParaRPr lang="en-US" sz="1200" dirty="0"/>
          </a:p>
          <a:p>
            <a:r>
              <a:rPr lang="en-US" sz="1200" dirty="0"/>
              <a:t>DLA provides supply chain management needs for the nation, while still meeting the needs of the military – Warfighter Always </a:t>
            </a:r>
          </a:p>
          <a:p>
            <a:pPr lvl="1"/>
            <a:r>
              <a:rPr lang="en-US" sz="1200" dirty="0"/>
              <a:t>Leverages economies of scale</a:t>
            </a:r>
          </a:p>
          <a:p>
            <a:pPr lvl="1"/>
            <a:r>
              <a:rPr lang="en-US" sz="1200" dirty="0"/>
              <a:t>Provides competitive acquisition and operating costs for </a:t>
            </a:r>
            <a:r>
              <a:rPr lang="en-US" sz="1200" u="sng" dirty="0"/>
              <a:t>all</a:t>
            </a:r>
            <a:r>
              <a:rPr lang="en-US" sz="1200" dirty="0"/>
              <a:t> customers</a:t>
            </a:r>
          </a:p>
          <a:p>
            <a:endParaRPr lang="en-US" sz="1200" dirty="0"/>
          </a:p>
          <a:p>
            <a:r>
              <a:rPr lang="en-US" sz="1200" dirty="0"/>
              <a:t>DLA’s Whole of Government portfolio includes 40 federal, 50 states, 300 local and 124 international partners – also includes non-military DOD agencies</a:t>
            </a:r>
          </a:p>
          <a:p>
            <a:pPr marL="0" indent="0">
              <a:buNone/>
            </a:pPr>
            <a:endParaRPr lang="en-US" sz="1200" dirty="0"/>
          </a:p>
          <a:p>
            <a:r>
              <a:rPr lang="en-US" sz="1200" dirty="0"/>
              <a:t>In Fiscal Year 2022, Whole of Government sales were $11 billion. 48% of FY2022 sales supported federal, state &amp; local partners, 42% supported other DOD partner customers and </a:t>
            </a:r>
            <a:r>
              <a:rPr lang="en-US" sz="1200" b="0" dirty="0">
                <a:highlight>
                  <a:srgbClr val="FFFF00"/>
                </a:highlight>
              </a:rPr>
              <a:t>10%</a:t>
            </a:r>
            <a:r>
              <a:rPr lang="en-US" sz="1200" b="1" dirty="0">
                <a:highlight>
                  <a:srgbClr val="FFFF00"/>
                </a:highlight>
              </a:rPr>
              <a:t> </a:t>
            </a:r>
            <a:r>
              <a:rPr lang="en-US" sz="1200" dirty="0"/>
              <a:t>of sales supported foreign military customers. </a:t>
            </a:r>
          </a:p>
          <a:p>
            <a:endParaRPr lang="en-US" sz="1200" dirty="0"/>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200" dirty="0"/>
              <a:t>As of February 2023</a:t>
            </a:r>
          </a:p>
          <a:p>
            <a:endParaRPr lang="en-US" sz="1200" dirty="0"/>
          </a:p>
          <a:p>
            <a:pPr marL="0" indent="0">
              <a:buNone/>
            </a:pPr>
            <a:endParaRPr lang="en-US" dirty="0"/>
          </a:p>
        </p:txBody>
      </p:sp>
      <p:sp>
        <p:nvSpPr>
          <p:cNvPr id="4" name="Slide Number Placeholder 3"/>
          <p:cNvSpPr>
            <a:spLocks noGrp="1"/>
          </p:cNvSpPr>
          <p:nvPr>
            <p:ph type="sldNum" sz="quarter" idx="10"/>
          </p:nvPr>
        </p:nvSpPr>
        <p:spPr/>
        <p:txBody>
          <a:bodyPr/>
          <a:lstStyle/>
          <a:p>
            <a:pPr defTabSz="466244">
              <a:defRPr/>
            </a:pPr>
            <a:fld id="{E2CA5C0E-4909-4CFA-9D5C-28EC43D03F21}" type="slidenum">
              <a:rPr lang="en-US">
                <a:solidFill>
                  <a:prstClr val="black"/>
                </a:solidFill>
                <a:latin typeface="Arial" panose="020B0604020202020204"/>
              </a:rPr>
              <a:pPr defTabSz="466244">
                <a:defRPr/>
              </a:pPr>
              <a:t>25</a:t>
            </a:fld>
            <a:endParaRPr lang="en-US">
              <a:solidFill>
                <a:prstClr val="black"/>
              </a:solidFill>
              <a:latin typeface="Arial" panose="020B0604020202020204"/>
            </a:endParaRPr>
          </a:p>
        </p:txBody>
      </p:sp>
    </p:spTree>
    <p:extLst>
      <p:ext uri="{BB962C8B-B14F-4D97-AF65-F5344CB8AC3E}">
        <p14:creationId xmlns:p14="http://schemas.microsoft.com/office/powerpoint/2010/main" val="1065997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213" y="274638"/>
            <a:ext cx="6400800" cy="4800600"/>
          </a:xfrm>
        </p:spPr>
      </p:sp>
      <p:sp>
        <p:nvSpPr>
          <p:cNvPr id="3" name="Notes Placeholder 2"/>
          <p:cNvSpPr>
            <a:spLocks noGrp="1"/>
          </p:cNvSpPr>
          <p:nvPr>
            <p:ph type="body" idx="1"/>
          </p:nvPr>
        </p:nvSpPr>
        <p:spPr/>
        <p:txBody>
          <a:bodyPr/>
          <a:lstStyle/>
          <a:p>
            <a:r>
              <a:rPr lang="en-US" dirty="0"/>
              <a:t>DLA’s global network and expertise in supply chain management enables an agile and rapid response to a variety of emergencies such as hurricanes, earthquakes, wildland fires, and foreign humanitarian assistance / disaster relief operations</a:t>
            </a:r>
          </a:p>
          <a:p>
            <a:endParaRPr lang="en-US" dirty="0"/>
          </a:p>
          <a:p>
            <a:r>
              <a:rPr lang="en-US" dirty="0"/>
              <a:t>In Fiscal Year 2022, DLA provided $39.2 million in support for wildland fires, supplying over 322 items, including 1 million batteries and 166,000 meals. DLA maintained a 91.3% order fulfillment rate, supporting 10 days of wildland fire operations at National Preparedness Level 5.</a:t>
            </a:r>
          </a:p>
          <a:p>
            <a:endParaRPr lang="en-US" dirty="0"/>
          </a:p>
          <a:p>
            <a:r>
              <a:rPr lang="en-US" dirty="0"/>
              <a:t>Additionally, DLA provided over $49.9 million in support for Fiscal Year 2022 hurricane relief efforts-FEMA, to include the deployment of 41 civilians for disaster response and 3 million meals, 623 thousand gallons of fuel and 84 leased generators. </a:t>
            </a:r>
          </a:p>
          <a:p>
            <a:endParaRPr lang="en-US" dirty="0"/>
          </a:p>
          <a:p>
            <a:r>
              <a:rPr lang="en-US" dirty="0"/>
              <a:t>Overall, DLA provides emergency response support in saving lives during national emergencies -- supplying tents, water, food, fuel, generators, fire-fighting equipment, medicines, and more. </a:t>
            </a:r>
          </a:p>
          <a:p>
            <a:endParaRPr lang="en-US" dirty="0"/>
          </a:p>
          <a:p>
            <a:r>
              <a:rPr lang="en-US" dirty="0"/>
              <a:t>As of February 2023</a:t>
            </a:r>
          </a:p>
        </p:txBody>
      </p:sp>
      <p:sp>
        <p:nvSpPr>
          <p:cNvPr id="4" name="Slide Number Placeholder 3"/>
          <p:cNvSpPr>
            <a:spLocks noGrp="1"/>
          </p:cNvSpPr>
          <p:nvPr>
            <p:ph type="sldNum" sz="quarter" idx="10"/>
          </p:nvPr>
        </p:nvSpPr>
        <p:spPr/>
        <p:txBody>
          <a:bodyPr/>
          <a:lstStyle/>
          <a:p>
            <a:fld id="{224885C2-6ADB-43F5-974D-3A3FD3BB1045}" type="slidenum">
              <a:rPr lang="en-US" smtClean="0"/>
              <a:t>26</a:t>
            </a:fld>
            <a:endParaRPr lang="en-US"/>
          </a:p>
        </p:txBody>
      </p:sp>
    </p:spTree>
    <p:extLst>
      <p:ext uri="{BB962C8B-B14F-4D97-AF65-F5344CB8AC3E}">
        <p14:creationId xmlns:p14="http://schemas.microsoft.com/office/powerpoint/2010/main" val="3900732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A5C0E-4909-4CFA-9D5C-28EC43D03F21}" type="slidenum">
              <a:rPr lang="en-US" smtClean="0"/>
              <a:t>27</a:t>
            </a:fld>
            <a:endParaRPr lang="en-US"/>
          </a:p>
        </p:txBody>
      </p:sp>
    </p:spTree>
    <p:extLst>
      <p:ext uri="{BB962C8B-B14F-4D97-AF65-F5344CB8AC3E}">
        <p14:creationId xmlns:p14="http://schemas.microsoft.com/office/powerpoint/2010/main" val="126317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buNone/>
            </a:pPr>
            <a:r>
              <a:rPr lang="en-US" sz="800" dirty="0"/>
              <a:t>PLEASE NOTE: This video may take a minute to load. It has open captions.</a:t>
            </a:r>
          </a:p>
          <a:p>
            <a:pPr marL="0" indent="0">
              <a:buNone/>
            </a:pPr>
            <a:endParaRPr lang="en-US" sz="800" dirty="0"/>
          </a:p>
          <a:p>
            <a:pPr marL="0" indent="0" defTabSz="932864">
              <a:spcBef>
                <a:spcPts val="1225"/>
              </a:spcBef>
              <a:buNone/>
              <a:defRPr/>
            </a:pPr>
            <a:r>
              <a:rPr lang="en-US" b="1" dirty="0">
                <a:solidFill>
                  <a:srgbClr val="FF0000"/>
                </a:solidFill>
              </a:rPr>
              <a:t>If you have internet access open https://www.dvidshub.net/video/600245/dla-isthe-nations-combat-logistics-support-agency or YouTube and go to: https://youtu.be/hWdJZb3F4NY?t=25</a:t>
            </a:r>
          </a:p>
          <a:p>
            <a:pPr marL="0" indent="0">
              <a:buNone/>
            </a:pPr>
            <a:endParaRPr lang="en-US" b="1" dirty="0">
              <a:solidFill>
                <a:srgbClr val="FF0000"/>
              </a:solidFill>
            </a:endParaRPr>
          </a:p>
          <a:p>
            <a:pPr marL="0" indent="0">
              <a:buNone/>
            </a:pPr>
            <a:r>
              <a:rPr lang="en-US" sz="800" dirty="0"/>
              <a:t>As of June 2022</a:t>
            </a: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3</a:t>
            </a:fld>
            <a:endParaRPr lang="en-US"/>
          </a:p>
        </p:txBody>
      </p:sp>
    </p:spTree>
    <p:extLst>
      <p:ext uri="{BB962C8B-B14F-4D97-AF65-F5344CB8AC3E}">
        <p14:creationId xmlns:p14="http://schemas.microsoft.com/office/powerpoint/2010/main" val="144328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lnSpc>
                <a:spcPct val="107000"/>
              </a:lnSpc>
              <a:spcBef>
                <a:spcPts val="0"/>
              </a:spcBef>
              <a:buNone/>
            </a:pPr>
            <a:r>
              <a:rPr lang="en-US" dirty="0">
                <a:solidFill>
                  <a:srgbClr val="1F497D"/>
                </a:solidFill>
                <a:latin typeface="+mn-lt"/>
                <a:ea typeface="Calibri" panose="020F0502020204030204" pitchFamily="34" charset="0"/>
                <a:cs typeface="Times New Roman" panose="02020603050405020304" pitchFamily="18" charset="0"/>
              </a:rPr>
              <a:t>In April 2021, DLA launched a new strategic plan. The strategic plan meets the evolving requirements of the warfighter and the nation with a targeted transformative approach encompassing the most critical priorities for the next five years. Grounded in the perspectives of customers, DOD partners, and DLA’s workforce, the strategy aligns DLA’s resources and efforts. </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dirty="0">
                <a:solidFill>
                  <a:srgbClr val="1F497D"/>
                </a:solidFill>
                <a:latin typeface="+mn-lt"/>
                <a:ea typeface="Calibri" panose="020F0502020204030204" pitchFamily="34" charset="0"/>
                <a:cs typeface="Times New Roman" panose="02020603050405020304" pitchFamily="18" charset="0"/>
              </a:rPr>
              <a:t> </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dirty="0">
                <a:solidFill>
                  <a:srgbClr val="1F497D"/>
                </a:solidFill>
                <a:latin typeface="+mn-lt"/>
                <a:ea typeface="Calibri" panose="020F0502020204030204" pitchFamily="34" charset="0"/>
                <a:cs typeface="Times New Roman" panose="02020603050405020304" pitchFamily="18" charset="0"/>
              </a:rPr>
              <a:t>DLA’s collaboration with all of its partners is paramount as DLA rapidly innovates at speed and scale to solve problems. DLA will continue to adapt its strategy as needed to reflect the rapidly changing, competitive environment in which DLA operates.</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dirty="0">
                <a:solidFill>
                  <a:srgbClr val="1F497D"/>
                </a:solidFill>
                <a:latin typeface="+mn-lt"/>
                <a:ea typeface="Calibri" panose="020F0502020204030204" pitchFamily="34" charset="0"/>
                <a:cs typeface="Times New Roman" panose="02020603050405020304" pitchFamily="18" charset="0"/>
              </a:rPr>
              <a:t>Focusing DLA efforts on these key elements – mission, vision, lines of effort and critical capabilities – enables DLA to address the complexities of today's geo-political environment and the challenges of tomorrow. With a world-class DLA Team working to translate this plan into real results, DLA looks forward to seeing our customers thrive with our support in a demanding and multifaceted world. </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b="1"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b="1" dirty="0">
                <a:latin typeface="+mn-lt"/>
                <a:ea typeface="Calibri" panose="020F0502020204030204" pitchFamily="34" charset="0"/>
                <a:cs typeface="Times New Roman" panose="02020603050405020304" pitchFamily="18" charset="0"/>
              </a:rPr>
              <a:t>Presenters Notes:</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b="1" dirty="0">
                <a:latin typeface="+mn-lt"/>
                <a:ea typeface="Calibri" panose="020F0502020204030204" pitchFamily="34" charset="0"/>
                <a:cs typeface="Times New Roman" panose="02020603050405020304" pitchFamily="18" charset="0"/>
              </a:rPr>
              <a:t>Director's Strategic Message Video can be found here: </a:t>
            </a:r>
            <a:r>
              <a:rPr lang="en-US" b="1" u="sng" dirty="0">
                <a:solidFill>
                  <a:srgbClr val="0563C1"/>
                </a:solidFill>
                <a:latin typeface="+mn-lt"/>
                <a:ea typeface="Calibri" panose="020F0502020204030204" pitchFamily="34" charset="0"/>
                <a:cs typeface="Times New Roman" panose="02020603050405020304" pitchFamily="18" charset="0"/>
                <a:hlinkClick r:id="rId3"/>
              </a:rPr>
              <a:t>https://www.dvidshub.net/video/789648/vadm-michelle-c-skubic-dla-director-dla-strategic-plan-2021-open-caption</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b="1"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b="1" dirty="0">
                <a:latin typeface="+mn-lt"/>
                <a:ea typeface="Calibri" panose="020F0502020204030204" pitchFamily="34" charset="0"/>
                <a:cs typeface="Times New Roman" panose="02020603050405020304" pitchFamily="18" charset="0"/>
              </a:rPr>
              <a:t>DLA Strategic Plan can be found here: </a:t>
            </a:r>
            <a:r>
              <a:rPr lang="en-US" b="1" u="sng" dirty="0">
                <a:solidFill>
                  <a:srgbClr val="0563C1"/>
                </a:solidFill>
                <a:latin typeface="+mn-lt"/>
                <a:ea typeface="Calibri" panose="020F0502020204030204" pitchFamily="34" charset="0"/>
                <a:cs typeface="Times New Roman" panose="02020603050405020304" pitchFamily="18" charset="0"/>
                <a:hlinkClick r:id="rId4"/>
              </a:rPr>
              <a:t>https://go.usa.gov/xH34C</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dirty="0">
                <a:latin typeface="+mn-lt"/>
                <a:ea typeface="Calibri" panose="020F0502020204030204" pitchFamily="34" charset="0"/>
                <a:cs typeface="Times New Roman" panose="02020603050405020304" pitchFamily="18" charset="0"/>
              </a:rPr>
              <a:t>As of June 2022</a:t>
            </a:r>
          </a:p>
          <a:p>
            <a:pPr marL="0" indent="0">
              <a:buNone/>
            </a:pPr>
            <a:endParaRPr lang="en-US" dirty="0"/>
          </a:p>
        </p:txBody>
      </p:sp>
      <p:sp>
        <p:nvSpPr>
          <p:cNvPr id="4" name="Slide Number Placeholder 3"/>
          <p:cNvSpPr>
            <a:spLocks noGrp="1"/>
          </p:cNvSpPr>
          <p:nvPr>
            <p:ph type="sldNum" sz="quarter" idx="5"/>
          </p:nvPr>
        </p:nvSpPr>
        <p:spPr/>
        <p:txBody>
          <a:bodyPr/>
          <a:lstStyle/>
          <a:p>
            <a:pPr defTabSz="466431">
              <a:defRPr/>
            </a:pPr>
            <a:fld id="{E2CA5C0E-4909-4CFA-9D5C-28EC43D03F21}" type="slidenum">
              <a:rPr lang="en-US">
                <a:solidFill>
                  <a:prstClr val="black"/>
                </a:solidFill>
                <a:latin typeface="Arial" panose="020B0604020202020204"/>
              </a:rPr>
              <a:pPr defTabSz="466431">
                <a:defRPr/>
              </a:pPr>
              <a:t>4</a:t>
            </a:fld>
            <a:endParaRPr lang="en-US" dirty="0">
              <a:solidFill>
                <a:prstClr val="black"/>
              </a:solidFill>
              <a:latin typeface="Arial" panose="020B0604020202020204"/>
            </a:endParaRPr>
          </a:p>
        </p:txBody>
      </p:sp>
    </p:spTree>
    <p:extLst>
      <p:ext uri="{BB962C8B-B14F-4D97-AF65-F5344CB8AC3E}">
        <p14:creationId xmlns:p14="http://schemas.microsoft.com/office/powerpoint/2010/main" val="1183926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defTabSz="932864">
              <a:spcBef>
                <a:spcPts val="1225"/>
              </a:spcBef>
              <a:buNone/>
              <a:defRPr/>
            </a:pPr>
            <a:r>
              <a:rPr lang="en-US" dirty="0">
                <a:ea typeface="Calibri" panose="020F0502020204030204" pitchFamily="34" charset="0"/>
              </a:rPr>
              <a:t>As the Nation’s combat logistics support agency, the Defense Logistics Agency manages the end-to-end global defense supply chain – from raw materials to end user disposition – for the five military services, 11 combatant commands, other federal, state and local agencies and partner and allied nations.</a:t>
            </a:r>
          </a:p>
          <a:p>
            <a:pPr marL="0" indent="0">
              <a:buNone/>
            </a:pPr>
            <a:endParaRPr lang="en-US" dirty="0">
              <a:cs typeface="Arial" panose="020B0604020202020204" pitchFamily="34" charset="0"/>
            </a:endParaRPr>
          </a:p>
          <a:p>
            <a:pPr marL="0" indent="0">
              <a:spcBef>
                <a:spcPts val="0"/>
              </a:spcBef>
              <a:buNone/>
            </a:pPr>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DOD’s primary provider of printing services, office print devices and electronic conversion services.</a:t>
            </a:r>
          </a:p>
          <a:p>
            <a:pPr marL="0" indent="0" defTabSz="932864" fontAlgn="base">
              <a:spcBef>
                <a:spcPts val="0"/>
              </a:spcBef>
              <a:buNone/>
              <a:defRPr/>
            </a:pPr>
            <a:endParaRPr lang="en-US" altLang="en-US" dirty="0"/>
          </a:p>
          <a:p>
            <a:pPr marL="0" indent="0" defTabSz="932864" fontAlgn="base">
              <a:spcBef>
                <a:spcPts val="0"/>
              </a:spcBef>
              <a:buNone/>
              <a:defRPr/>
            </a:pPr>
            <a:r>
              <a:rPr lang="en-US" altLang="en-US" dirty="0"/>
              <a:t>Headquartered at Fort Belvoir, Virginia, DLA is a global enterprise – wherever the nation has a significant military presence, DLA is there to support. </a:t>
            </a:r>
          </a:p>
          <a:p>
            <a:pPr>
              <a:spcBef>
                <a:spcPts val="0"/>
              </a:spcBef>
            </a:pPr>
            <a:endParaRPr lang="en-US" altLang="en-US" dirty="0"/>
          </a:p>
          <a:p>
            <a:pPr marL="0" indent="0" defTabSz="932864" fontAlgn="base">
              <a:spcBef>
                <a:spcPts val="0"/>
              </a:spcBef>
              <a:buNone/>
              <a:defRPr/>
            </a:pPr>
            <a:r>
              <a:rPr lang="en-US" dirty="0"/>
              <a:t>DLA’s major responsibilities are to (1) buy or contract, (2) warehouse when needed, and (3) distribute about 5 million distinct consumable, expendable and reparable items. </a:t>
            </a:r>
          </a:p>
          <a:p>
            <a:pPr marL="0" indent="0">
              <a:spcBef>
                <a:spcPts val="0"/>
              </a:spcBef>
              <a:buNone/>
            </a:pPr>
            <a:endParaRPr lang="en-US" dirty="0"/>
          </a:p>
          <a:p>
            <a:pPr marL="0" indent="0">
              <a:spcBef>
                <a:spcPts val="0"/>
              </a:spcBef>
              <a:buNone/>
            </a:pPr>
            <a:r>
              <a:rPr lang="en-US" dirty="0"/>
              <a:t>DLA acquires items from manufacturers and suppliers that it then provides to DOD and other federal and regional customers, often with supplementary services such as warehousing, packaging and transportation.</a:t>
            </a:r>
          </a:p>
          <a:p>
            <a:pPr marL="0" indent="0">
              <a:spcBef>
                <a:spcPts val="0"/>
              </a:spcBef>
              <a:buNone/>
            </a:pPr>
            <a:r>
              <a:rPr lang="en-US" dirty="0"/>
              <a:t> </a:t>
            </a:r>
          </a:p>
          <a:p>
            <a:pPr marL="0" indent="0">
              <a:spcBef>
                <a:spcPts val="0"/>
              </a:spcBef>
              <a:buNone/>
            </a:pPr>
            <a:r>
              <a:rPr lang="en-US" dirty="0"/>
              <a:t>DLA also contracts for items that are provided directly by the manufacturer to DLA customers. </a:t>
            </a:r>
          </a:p>
          <a:p>
            <a:pPr marL="0" indent="0">
              <a:spcBef>
                <a:spcPts val="0"/>
              </a:spcBef>
              <a:buNone/>
            </a:pPr>
            <a:endParaRPr lang="en-US" dirty="0"/>
          </a:p>
          <a:p>
            <a:pPr marL="0" indent="0" defTabSz="932864" fontAlgn="base">
              <a:spcBef>
                <a:spcPts val="0"/>
              </a:spcBef>
              <a:buNone/>
              <a:defRPr/>
            </a:pPr>
            <a:endParaRPr lang="en-US" dirty="0"/>
          </a:p>
          <a:p>
            <a:pPr marL="0" indent="0" defTabSz="932864" fontAlgn="base">
              <a:spcBef>
                <a:spcPts val="0"/>
              </a:spcBef>
              <a:buNone/>
              <a:defRPr/>
            </a:pPr>
            <a:r>
              <a:rPr lang="en-US" altLang="en-US" dirty="0"/>
              <a:t>As of June 2022</a:t>
            </a: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5</a:t>
            </a:fld>
            <a:endParaRPr lang="en-US"/>
          </a:p>
        </p:txBody>
      </p:sp>
    </p:spTree>
    <p:extLst>
      <p:ext uri="{BB962C8B-B14F-4D97-AF65-F5344CB8AC3E}">
        <p14:creationId xmlns:p14="http://schemas.microsoft.com/office/powerpoint/2010/main" val="591007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8275" cy="4887913"/>
          </a:xfrm>
        </p:spPr>
      </p:sp>
      <p:sp>
        <p:nvSpPr>
          <p:cNvPr id="3" name="Notes Placeholder 2"/>
          <p:cNvSpPr>
            <a:spLocks noGrp="1"/>
          </p:cNvSpPr>
          <p:nvPr>
            <p:ph type="body" idx="1"/>
          </p:nvPr>
        </p:nvSpPr>
        <p:spPr/>
        <p:txBody>
          <a:bodyPr/>
          <a:lstStyle/>
          <a:p>
            <a:pPr marL="0" indent="0">
              <a:buNone/>
            </a:pPr>
            <a:r>
              <a:rPr lang="en-US" sz="1400" dirty="0"/>
              <a:t>DLA Quick Facts:  </a:t>
            </a:r>
          </a:p>
          <a:p>
            <a:pPr marL="0" indent="0">
              <a:buNone/>
            </a:pPr>
            <a:endParaRPr lang="en-US" sz="1400" dirty="0"/>
          </a:p>
          <a:p>
            <a:r>
              <a:rPr lang="en-US" sz="1400" dirty="0"/>
              <a:t>Employs about </a:t>
            </a:r>
            <a:r>
              <a:rPr lang="en-US" sz="1400" b="0" dirty="0"/>
              <a:t>25,000 personnel </a:t>
            </a:r>
            <a:r>
              <a:rPr lang="en-US" sz="1400" dirty="0"/>
              <a:t>– military and civilian </a:t>
            </a:r>
          </a:p>
          <a:p>
            <a:endParaRPr lang="en-US" sz="1400" dirty="0"/>
          </a:p>
          <a:p>
            <a:r>
              <a:rPr lang="en-US" sz="1400" dirty="0"/>
              <a:t>Six major subordinate commands – DLA Troop Support, DLA Aviation, DLA Land and Maritime, DLA Energy, DLA Distribution and DLA Disposition Services.</a:t>
            </a:r>
          </a:p>
          <a:p>
            <a:endParaRPr lang="en-US" sz="1400" dirty="0"/>
          </a:p>
          <a:p>
            <a:pPr defTabSz="915785" eaLnBrk="0" fontAlgn="base" hangingPunct="0">
              <a:defRPr/>
            </a:pPr>
            <a:r>
              <a:rPr lang="en-US" sz="1400" dirty="0"/>
              <a:t>DLA manages multiple supply chains – Subsistence, Clothing and Textiles, Construction and Equipment, Medical, Aviation Systems, Land Systems, Maritime Systems and Fuel and Energy</a:t>
            </a:r>
          </a:p>
          <a:p>
            <a:pPr defTabSz="915785" eaLnBrk="0" fontAlgn="base" hangingPunct="0">
              <a:defRPr/>
            </a:pPr>
            <a:endParaRPr lang="en-US" sz="1400" dirty="0"/>
          </a:p>
          <a:p>
            <a:pPr algn="l"/>
            <a:r>
              <a:rPr lang="en-US" dirty="0"/>
              <a:t>DLA </a:t>
            </a:r>
            <a:r>
              <a:rPr lang="en-US" sz="1400" dirty="0"/>
              <a:t>provided more than $48.2 billion</a:t>
            </a:r>
            <a:r>
              <a:rPr lang="en-US" sz="1200" dirty="0"/>
              <a:t> in goods and services for </a:t>
            </a:r>
            <a:r>
              <a:rPr lang="en-US" sz="1400" dirty="0"/>
              <a:t>FY2022</a:t>
            </a:r>
            <a:endParaRPr lang="en-US" sz="1400" b="1" dirty="0"/>
          </a:p>
          <a:p>
            <a:pPr marL="0" indent="0">
              <a:buNone/>
            </a:pPr>
            <a:endParaRPr lang="en-US" sz="1400" b="1" dirty="0"/>
          </a:p>
          <a:p>
            <a:r>
              <a:rPr lang="en-US" sz="1400" dirty="0"/>
              <a:t>Three regional commands – DLA Europe &amp; Africa, DLA CENTCOM &amp; SOCOM and DLA </a:t>
            </a:r>
            <a:r>
              <a:rPr lang="en-US" sz="1400" dirty="0" err="1"/>
              <a:t>Indo-Pacific</a:t>
            </a:r>
            <a:endParaRPr lang="en-US" sz="1400" dirty="0"/>
          </a:p>
          <a:p>
            <a:endParaRPr lang="en-US" sz="1400" dirty="0"/>
          </a:p>
          <a:p>
            <a:pPr defTabSz="915785" eaLnBrk="0" fontAlgn="base" hangingPunct="0">
              <a:defRPr/>
            </a:pPr>
            <a:r>
              <a:rPr lang="en-US" sz="1400" dirty="0"/>
              <a:t>DLA manages </a:t>
            </a:r>
            <a:r>
              <a:rPr lang="en-US" altLang="en-US" sz="1400" dirty="0"/>
              <a:t>the reutilization and disposition of military equipment </a:t>
            </a:r>
            <a:r>
              <a:rPr lang="en-US" sz="1400" dirty="0"/>
              <a:t>and o</a:t>
            </a:r>
            <a:r>
              <a:rPr lang="en-US" altLang="en-US" sz="1400" dirty="0"/>
              <a:t>perates </a:t>
            </a:r>
            <a:r>
              <a:rPr lang="en-US" sz="1400" dirty="0"/>
              <a:t>a global network of distribution centers</a:t>
            </a:r>
          </a:p>
          <a:p>
            <a:pPr defTabSz="915785" eaLnBrk="0" fontAlgn="base" hangingPunct="0">
              <a:defRPr/>
            </a:pPr>
            <a:endParaRPr lang="en-US" sz="1400" dirty="0"/>
          </a:p>
          <a:p>
            <a:pPr marL="0" indent="0" defTabSz="915785" eaLnBrk="0" fontAlgn="base" hangingPunct="0">
              <a:buNone/>
              <a:defRPr/>
            </a:pPr>
            <a:r>
              <a:rPr lang="en-US" altLang="en-US" sz="1400" dirty="0"/>
              <a:t>As of February 2023</a:t>
            </a:r>
            <a:endParaRPr lang="en-US" sz="1400" dirty="0"/>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6</a:t>
            </a:fld>
            <a:endParaRPr lang="en-US"/>
          </a:p>
        </p:txBody>
      </p:sp>
    </p:spTree>
    <p:extLst>
      <p:ext uri="{BB962C8B-B14F-4D97-AF65-F5344CB8AC3E}">
        <p14:creationId xmlns:p14="http://schemas.microsoft.com/office/powerpoint/2010/main" val="66903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defTabSz="932864">
              <a:spcBef>
                <a:spcPts val="1225"/>
              </a:spcBef>
              <a:buNone/>
              <a:defRPr/>
            </a:pPr>
            <a:r>
              <a:rPr lang="en-US" dirty="0"/>
              <a:t>As of June 2022</a:t>
            </a: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7</a:t>
            </a:fld>
            <a:endParaRPr lang="en-US"/>
          </a:p>
        </p:txBody>
      </p:sp>
    </p:spTree>
    <p:extLst>
      <p:ext uri="{BB962C8B-B14F-4D97-AF65-F5344CB8AC3E}">
        <p14:creationId xmlns:p14="http://schemas.microsoft.com/office/powerpoint/2010/main" val="55002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452438"/>
            <a:ext cx="10536238" cy="7904162"/>
          </a:xfrm>
        </p:spPr>
      </p:sp>
      <p:sp>
        <p:nvSpPr>
          <p:cNvPr id="3" name="Notes Placeholder 2"/>
          <p:cNvSpPr>
            <a:spLocks noGrp="1"/>
          </p:cNvSpPr>
          <p:nvPr>
            <p:ph type="body" idx="1"/>
          </p:nvPr>
        </p:nvSpPr>
        <p:spPr/>
        <p:txBody>
          <a:bodyPr/>
          <a:lstStyle/>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r>
              <a:rPr lang="en-US" dirty="0"/>
              <a:t>Director—</a:t>
            </a:r>
            <a:r>
              <a:rPr lang="en-US" b="1" dirty="0"/>
              <a:t>LTG Mark T. </a:t>
            </a:r>
            <a:r>
              <a:rPr lang="en-US" b="1" dirty="0" err="1"/>
              <a:t>Simerly</a:t>
            </a:r>
            <a:r>
              <a:rPr lang="en-US" b="1" dirty="0"/>
              <a:t>, USN</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CCM Alvin R. Dyer, USAF</a:t>
            </a:r>
            <a:endParaRPr lang="en-US" dirty="0"/>
          </a:p>
          <a:p>
            <a:pPr defTabSz="2074181" fontAlgn="t">
              <a:defRPr/>
            </a:pPr>
            <a:r>
              <a:rPr lang="en-US" dirty="0"/>
              <a:t>Chief of Staff—</a:t>
            </a:r>
            <a:r>
              <a:rPr lang="en-US" b="1" dirty="0"/>
              <a:t>Mr. W. Eric Smith </a:t>
            </a:r>
          </a:p>
          <a:p>
            <a:pPr fontAlgn="t"/>
            <a:endParaRPr lang="en-US" b="1" u="sng" dirty="0"/>
          </a:p>
          <a:p>
            <a:pPr fontAlgn="t"/>
            <a:r>
              <a:rPr lang="en-US" b="1" u="sng" dirty="0"/>
              <a:t>COMMANDERS, MAJOR SUBORDINATE COMMANDS</a:t>
            </a:r>
            <a:endParaRPr lang="en-US" dirty="0"/>
          </a:p>
          <a:p>
            <a:pPr defTabSz="2074181" fontAlgn="t">
              <a:defRPr/>
            </a:pPr>
            <a:r>
              <a:rPr lang="fr-FR" dirty="0"/>
              <a:t>Commander, DLA Troop Support—</a:t>
            </a:r>
            <a:r>
              <a:rPr lang="en-US" b="1" dirty="0"/>
              <a:t>BG Landis Maddox, USA</a:t>
            </a:r>
            <a:endParaRPr lang="en-US" dirty="0"/>
          </a:p>
          <a:p>
            <a:pPr defTabSz="1378510" fontAlgn="t">
              <a:defRPr/>
            </a:pPr>
            <a:r>
              <a:rPr lang="fr-FR" dirty="0"/>
              <a:t>Commander, </a:t>
            </a:r>
            <a:r>
              <a:rPr lang="en-US" dirty="0"/>
              <a:t>DLA Aviation—</a:t>
            </a:r>
            <a:r>
              <a:rPr lang="en-US" b="1" dirty="0"/>
              <a:t>BRIG GEN Sean Tyler, USAF </a:t>
            </a:r>
            <a:endParaRPr lang="en-US" dirty="0"/>
          </a:p>
          <a:p>
            <a:pPr defTabSz="2074181" fontAlgn="t">
              <a:defRPr/>
            </a:pPr>
            <a:r>
              <a:rPr lang="fr-FR" dirty="0"/>
              <a:t>Commander, </a:t>
            </a:r>
            <a:r>
              <a:rPr lang="en-US" dirty="0"/>
              <a:t>DLA Land and Maritime—</a:t>
            </a:r>
            <a:r>
              <a:rPr lang="en-US" b="1" dirty="0"/>
              <a:t>BG Gail E. Atkins, USA</a:t>
            </a:r>
          </a:p>
          <a:p>
            <a:pPr fontAlgn="t"/>
            <a:r>
              <a:rPr lang="fr-FR" dirty="0"/>
              <a:t>Commander, </a:t>
            </a:r>
            <a:r>
              <a:rPr lang="en-US" dirty="0"/>
              <a:t>DLA Energy—</a:t>
            </a:r>
            <a:r>
              <a:rPr lang="en-US" b="1" dirty="0"/>
              <a:t>CAPT Brian Anderson, USN</a:t>
            </a:r>
            <a:endParaRPr lang="en-US" dirty="0"/>
          </a:p>
          <a:p>
            <a:pPr defTabSz="2074181" fontAlgn="t">
              <a:defRPr/>
            </a:pPr>
            <a:r>
              <a:rPr lang="fr-FR" dirty="0"/>
              <a:t>Commander, </a:t>
            </a:r>
            <a:r>
              <a:rPr lang="en-US" dirty="0"/>
              <a:t>DLA Distribution—</a:t>
            </a:r>
            <a:r>
              <a:rPr lang="en-US" b="1" dirty="0"/>
              <a:t>RADM Grafton D. Chase Jr., USN</a:t>
            </a:r>
          </a:p>
          <a:p>
            <a:pPr defTabSz="2074181"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Ms. Sharyn Saunders</a:t>
            </a:r>
            <a:endParaRPr lang="en-US" dirty="0"/>
          </a:p>
          <a:p>
            <a:pPr fontAlgn="t"/>
            <a:r>
              <a:rPr lang="en-US" dirty="0"/>
              <a:t>Director, Logistics Operations—</a:t>
            </a:r>
            <a:r>
              <a:rPr lang="en-US" b="1" dirty="0"/>
              <a:t>RADM Joseph D. Noble, USN</a:t>
            </a:r>
          </a:p>
          <a:p>
            <a:pPr fontAlgn="t"/>
            <a:r>
              <a:rPr lang="en-US" dirty="0"/>
              <a:t>Director, Information Operations—</a:t>
            </a:r>
            <a:r>
              <a:rPr lang="en-US" b="1" dirty="0"/>
              <a:t>Mr. </a:t>
            </a:r>
            <a:r>
              <a:rPr lang="en-US" b="1" dirty="0" err="1"/>
              <a:t>Adarryl</a:t>
            </a:r>
            <a:r>
              <a:rPr lang="en-US" b="1" dirty="0"/>
              <a:t> Roberts</a:t>
            </a:r>
          </a:p>
          <a:p>
            <a:pPr defTabSz="2070864" fontAlgn="t">
              <a:defRPr/>
            </a:pPr>
            <a:r>
              <a:rPr lang="en-US" dirty="0"/>
              <a:t>Director, Acquisition—</a:t>
            </a:r>
            <a:r>
              <a:rPr lang="en-US" b="1" dirty="0"/>
              <a:t>Mr. Matthew Beebe</a:t>
            </a:r>
            <a:endParaRPr lang="en-US" dirty="0"/>
          </a:p>
          <a:p>
            <a:pPr defTabSz="2070864" fontAlgn="t">
              <a:defRPr/>
            </a:pPr>
            <a:r>
              <a:rPr lang="en-US" dirty="0"/>
              <a:t>Director, Finance—</a:t>
            </a:r>
            <a:r>
              <a:rPr lang="en-US" b="1" dirty="0"/>
              <a:t>Ms. Susan J. Goodyear</a:t>
            </a:r>
            <a:endParaRPr lang="en-US" dirty="0"/>
          </a:p>
          <a:p>
            <a:pPr marL="258187" indent="-258187" defTabSz="1376995" fontAlgn="t">
              <a:buFont typeface="Arial" panose="020B0604020202020204" pitchFamily="34" charset="0"/>
              <a:buChar char="•"/>
              <a:defRPr/>
            </a:pPr>
            <a:r>
              <a:rPr lang="en-US" dirty="0"/>
              <a:t>Director, Joint Reserve Force—</a:t>
            </a:r>
            <a:r>
              <a:rPr lang="en-US" sz="16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2070864" fontAlgn="t">
              <a:defRPr/>
            </a:pPr>
            <a:r>
              <a:rPr lang="fr-FR" dirty="0"/>
              <a:t>Commander, </a:t>
            </a:r>
            <a:r>
              <a:rPr lang="en-US" dirty="0"/>
              <a:t>DLA </a:t>
            </a:r>
            <a:r>
              <a:rPr lang="en-US" dirty="0" err="1"/>
              <a:t>Indo-Pacific</a:t>
            </a:r>
            <a:r>
              <a:rPr lang="en-US" dirty="0"/>
              <a:t>—</a:t>
            </a:r>
            <a:r>
              <a:rPr lang="en-US" b="1" dirty="0"/>
              <a:t>CAPT </a:t>
            </a:r>
            <a:r>
              <a:rPr lang="en-US" b="1" dirty="0">
                <a:latin typeface="Arial" panose="020B0604020202020204" pitchFamily="34" charset="0"/>
                <a:cs typeface="Arial" panose="020B0604020202020204" pitchFamily="34" charset="0"/>
              </a:rPr>
              <a:t>Patrick Blake</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Michelle </a:t>
            </a:r>
            <a:r>
              <a:rPr lang="en-US" b="1" dirty="0" err="1">
                <a:latin typeface="Arial" panose="020B0604020202020204" pitchFamily="34" charset="0"/>
                <a:cs typeface="Arial" panose="020B0604020202020204" pitchFamily="34" charset="0"/>
              </a:rPr>
              <a:t>Agpalza</a:t>
            </a:r>
            <a:r>
              <a:rPr lang="en-US" b="1" dirty="0">
                <a:latin typeface="Arial" panose="020B0604020202020204" pitchFamily="34" charset="0"/>
                <a:cs typeface="Arial" panose="020B0604020202020204" pitchFamily="34" charset="0"/>
              </a:rPr>
              <a:t>, USA</a:t>
            </a:r>
            <a:endParaRPr lang="en-US" b="1" dirty="0"/>
          </a:p>
          <a:p>
            <a:pPr fontAlgn="t"/>
            <a:r>
              <a:rPr lang="fr-FR" dirty="0"/>
              <a:t>Commander, </a:t>
            </a:r>
            <a:r>
              <a:rPr lang="it-IT" dirty="0"/>
              <a:t>DLA Europe &amp; Africa—</a:t>
            </a:r>
            <a:r>
              <a:rPr lang="it-IT" b="1" dirty="0"/>
              <a:t>COL Adrian (AJ) Sullivan, USA</a:t>
            </a:r>
            <a:endParaRPr lang="en-US" dirty="0"/>
          </a:p>
          <a:p>
            <a:pPr fontAlgn="t"/>
            <a:endParaRPr lang="en-US" b="1" dirty="0"/>
          </a:p>
          <a:p>
            <a:pPr defTabSz="2074181" fontAlgn="t">
              <a:defRPr/>
            </a:pPr>
            <a:r>
              <a:rPr lang="en-US" b="1" u="sng" dirty="0"/>
              <a:t>STAFF</a:t>
            </a:r>
            <a:endParaRPr lang="en-US" dirty="0"/>
          </a:p>
          <a:p>
            <a:pPr defTabSz="2070864" fontAlgn="t">
              <a:defRPr/>
            </a:pPr>
            <a:r>
              <a:rPr lang="en-US" dirty="0"/>
              <a:t>Acting Director, General Counsel—</a:t>
            </a:r>
            <a:r>
              <a:rPr lang="en-US" b="1" dirty="0"/>
              <a:t>Mr. Jon Lightner</a:t>
            </a:r>
          </a:p>
          <a:p>
            <a:pPr defTabSz="2070864" fontAlgn="t">
              <a:defRPr/>
            </a:pPr>
            <a:r>
              <a:rPr lang="en-US" dirty="0"/>
              <a:t>Director, Small Business Programs—</a:t>
            </a:r>
            <a:r>
              <a:rPr lang="en-US" b="1" dirty="0"/>
              <a:t>Vacant</a:t>
            </a:r>
          </a:p>
          <a:p>
            <a:pPr defTabSz="2070864" fontAlgn="t">
              <a:defRPr/>
            </a:pPr>
            <a:r>
              <a:rPr lang="es-ES" dirty="0"/>
              <a:t>Director, Inspector General</a:t>
            </a:r>
            <a:r>
              <a:rPr lang="en-US" dirty="0"/>
              <a:t>—</a:t>
            </a:r>
            <a:r>
              <a:rPr lang="en-US" b="1" dirty="0"/>
              <a:t>Mr. William Rigby</a:t>
            </a:r>
          </a:p>
          <a:p>
            <a:pPr defTabSz="2070864" fontAlgn="t">
              <a:defRPr/>
            </a:pPr>
            <a:r>
              <a:rPr lang="en-US" dirty="0"/>
              <a:t>Director, Installation Management—</a:t>
            </a:r>
            <a:r>
              <a:rPr lang="en-US" b="1" dirty="0"/>
              <a:t>Mr</a:t>
            </a:r>
            <a:r>
              <a:rPr lang="en-US" dirty="0"/>
              <a:t>. </a:t>
            </a:r>
            <a:r>
              <a:rPr lang="en-US" b="1" dirty="0"/>
              <a:t>Donald Phillips</a:t>
            </a:r>
          </a:p>
          <a:p>
            <a:pPr defTabSz="2070864" fontAlgn="t">
              <a:defRPr/>
            </a:pPr>
            <a:r>
              <a:rPr lang="en-US" dirty="0"/>
              <a:t>Command Chaplain—</a:t>
            </a:r>
            <a:r>
              <a:rPr lang="en-US" b="1" dirty="0"/>
              <a:t>Chaplain (COL) Thomas A. Brooks , USA</a:t>
            </a:r>
          </a:p>
          <a:p>
            <a:pPr defTabSz="2070864" fontAlgn="t">
              <a:defRPr/>
            </a:pPr>
            <a:r>
              <a:rPr lang="es-ES" dirty="0"/>
              <a:t>Director, </a:t>
            </a:r>
            <a:r>
              <a:rPr lang="es-ES" dirty="0" err="1"/>
              <a:t>Intelligence</a:t>
            </a:r>
            <a:r>
              <a:rPr lang="en-US" dirty="0"/>
              <a:t>—</a:t>
            </a:r>
            <a:r>
              <a:rPr lang="en-US" b="1" dirty="0"/>
              <a:t>Mr. Adrain Clay</a:t>
            </a:r>
          </a:p>
          <a:p>
            <a:pPr defTabSz="2070864"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2070864" fontAlgn="t">
              <a:defRPr/>
            </a:pPr>
            <a:r>
              <a:rPr lang="es-ES" dirty="0"/>
              <a:t>Director, Public Affairs</a:t>
            </a:r>
            <a:r>
              <a:rPr lang="en-US" dirty="0"/>
              <a:t>—</a:t>
            </a:r>
            <a:r>
              <a:rPr lang="en-US" b="1" dirty="0"/>
              <a:t>Mr. Joseph Yoswa</a:t>
            </a:r>
          </a:p>
          <a:p>
            <a:pPr defTabSz="2070864"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2070864" fontAlgn="t">
              <a:defRPr/>
            </a:pPr>
            <a:r>
              <a:rPr lang="en-US" dirty="0"/>
              <a:t>Director, Transformation—</a:t>
            </a:r>
            <a:r>
              <a:rPr lang="en-US" b="1" dirty="0"/>
              <a:t>Ms. Aleeta D. Coleman</a:t>
            </a:r>
          </a:p>
          <a:p>
            <a:pPr defTabSz="2070864" fontAlgn="t">
              <a:defRPr/>
            </a:pPr>
            <a:endParaRPr lang="en-US" b="1" dirty="0"/>
          </a:p>
          <a:p>
            <a:pPr defTabSz="2070864" fontAlgn="t">
              <a:defRPr/>
            </a:pPr>
            <a:r>
              <a:rPr lang="en-US" dirty="0"/>
              <a:t>As of February 2024</a:t>
            </a:r>
          </a:p>
          <a:p>
            <a:endParaRPr lang="en-US" baseline="-25000" dirty="0"/>
          </a:p>
          <a:p>
            <a:endParaRPr lang="en-US" dirty="0"/>
          </a:p>
        </p:txBody>
      </p:sp>
      <p:sp>
        <p:nvSpPr>
          <p:cNvPr id="4" name="Slide Number Placeholder 3"/>
          <p:cNvSpPr>
            <a:spLocks noGrp="1"/>
          </p:cNvSpPr>
          <p:nvPr>
            <p:ph type="sldNum" sz="quarter" idx="10"/>
          </p:nvPr>
        </p:nvSpPr>
        <p:spPr/>
        <p:txBody>
          <a:bodyPr/>
          <a:lstStyle/>
          <a:p>
            <a:pPr defTabSz="2070864">
              <a:defRPr/>
            </a:pPr>
            <a:fld id="{524BC11D-8863-457E-885D-3885B23B826B}" type="slidenum">
              <a:rPr lang="en-US">
                <a:solidFill>
                  <a:srgbClr val="000000"/>
                </a:solidFill>
              </a:rPr>
              <a:pPr defTabSz="2070864">
                <a:defRPr/>
              </a:pPr>
              <a:t>8</a:t>
            </a:fld>
            <a:endParaRPr lang="en-US" dirty="0">
              <a:solidFill>
                <a:srgbClr val="000000"/>
              </a:solidFill>
            </a:endParaRPr>
          </a:p>
        </p:txBody>
      </p:sp>
    </p:spTree>
    <p:extLst>
      <p:ext uri="{BB962C8B-B14F-4D97-AF65-F5344CB8AC3E}">
        <p14:creationId xmlns:p14="http://schemas.microsoft.com/office/powerpoint/2010/main" val="176906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00013"/>
            <a:ext cx="6513513" cy="4886325"/>
          </a:xfrm>
        </p:spPr>
      </p:sp>
      <p:sp>
        <p:nvSpPr>
          <p:cNvPr id="3" name="Notes Placeholder 2"/>
          <p:cNvSpPr>
            <a:spLocks noGrp="1"/>
          </p:cNvSpPr>
          <p:nvPr>
            <p:ph type="body" idx="1"/>
          </p:nvPr>
        </p:nvSpPr>
        <p:spPr>
          <a:xfrm>
            <a:off x="263248" y="4985778"/>
            <a:ext cx="6660678" cy="4320146"/>
          </a:xfrm>
        </p:spPr>
        <p:txBody>
          <a:bodyPr/>
          <a:lstStyle/>
          <a:p>
            <a:pPr marL="0" indent="0">
              <a:spcBef>
                <a:spcPts val="0"/>
              </a:spcBef>
              <a:buNone/>
            </a:pPr>
            <a:r>
              <a:rPr lang="en-US"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pPr marL="0" indent="0">
              <a:spcBef>
                <a:spcPts val="0"/>
              </a:spcBef>
              <a:buNone/>
            </a:pPr>
            <a:endParaRPr lang="en-US" baseline="0" dirty="0">
              <a:latin typeface="+mn-lt"/>
            </a:endParaRPr>
          </a:p>
          <a:p>
            <a:pPr marL="0" indent="0" defTabSz="950589" eaLnBrk="0" fontAlgn="base" hangingPunct="0">
              <a:spcBef>
                <a:spcPts val="0"/>
              </a:spcBef>
              <a:buNone/>
              <a:defRPr/>
            </a:pPr>
            <a:r>
              <a:rPr lang="en-US"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pPr marL="0" indent="0">
              <a:spcBef>
                <a:spcPts val="0"/>
              </a:spcBef>
              <a:buNone/>
            </a:pPr>
            <a:endParaRPr lang="en-US" altLang="en-US" b="1" baseline="0" dirty="0">
              <a:latin typeface="+mn-lt"/>
            </a:endParaRPr>
          </a:p>
          <a:p>
            <a:pPr marL="0" indent="0">
              <a:spcBef>
                <a:spcPts val="0"/>
              </a:spcBef>
              <a:buNone/>
            </a:pPr>
            <a:r>
              <a:rPr lang="en-US"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pPr marL="0" indent="0">
              <a:spcBef>
                <a:spcPts val="0"/>
              </a:spcBef>
              <a:buNone/>
            </a:pPr>
            <a:endParaRPr lang="en-US" baseline="0" dirty="0">
              <a:latin typeface="+mn-lt"/>
            </a:endParaRPr>
          </a:p>
          <a:p>
            <a:pPr marL="0" indent="0">
              <a:spcBef>
                <a:spcPts val="0"/>
              </a:spcBef>
              <a:buNone/>
            </a:pPr>
            <a:r>
              <a:rPr lang="en-US"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pPr marL="0" indent="0">
              <a:spcBef>
                <a:spcPts val="0"/>
              </a:spcBef>
              <a:buNone/>
            </a:pPr>
            <a:endParaRPr lang="en-US" baseline="0" dirty="0">
              <a:latin typeface="+mn-lt"/>
            </a:endParaRPr>
          </a:p>
          <a:p>
            <a:pPr marL="0" indent="0">
              <a:spcBef>
                <a:spcPts val="0"/>
              </a:spcBef>
              <a:buNone/>
            </a:pPr>
            <a:r>
              <a:rPr lang="en-US" baseline="0" dirty="0">
                <a:latin typeface="+mn-lt"/>
              </a:rPr>
              <a:t>The Medical supply chain provides medical products and services needed every day for every crisis around the world. Support includes surgical items, preventive vaccines, field hospital equipment as well as medical supplies for animals.</a:t>
            </a:r>
          </a:p>
          <a:p>
            <a:pPr marL="0" indent="0">
              <a:spcBef>
                <a:spcPts val="0"/>
              </a:spcBef>
              <a:buNone/>
            </a:pPr>
            <a:endParaRPr lang="en-US" baseline="0" dirty="0">
              <a:latin typeface="+mn-lt"/>
            </a:endParaRPr>
          </a:p>
          <a:p>
            <a:pPr marL="0" indent="0">
              <a:spcBef>
                <a:spcPts val="0"/>
              </a:spcBef>
              <a:buNone/>
            </a:pPr>
            <a:r>
              <a:rPr lang="en-US" baseline="0" dirty="0">
                <a:latin typeface="+mn-lt"/>
              </a:rPr>
              <a:t>As of June 2022</a:t>
            </a:r>
            <a:endParaRPr lang="en-US" b="1" baseline="0" dirty="0">
              <a:latin typeface="+mn-lt"/>
            </a:endParaRPr>
          </a:p>
          <a:p>
            <a:pPr>
              <a:spcBef>
                <a:spcPts val="0"/>
              </a:spcBef>
            </a:pPr>
            <a:endParaRPr lang="en-US" dirty="0"/>
          </a:p>
          <a:p>
            <a:pPr>
              <a:spcBef>
                <a:spcPts val="0"/>
              </a:spcBef>
            </a:pPr>
            <a:endParaRPr lang="en-US" sz="800" dirty="0"/>
          </a:p>
          <a:p>
            <a:pPr>
              <a:spcBef>
                <a:spcPts val="0"/>
              </a:spcBef>
            </a:pPr>
            <a:endParaRPr lang="en-US" altLang="en-US" sz="800" dirty="0">
              <a:latin typeface="Arial" pitchFamily="34" charset="0"/>
            </a:endParaRPr>
          </a:p>
          <a:p>
            <a:pPr algn="r">
              <a:spcBef>
                <a:spcPts val="0"/>
              </a:spcBef>
            </a:pPr>
            <a:endParaRPr lang="en-US" altLang="en-US" sz="1600" dirty="0">
              <a:latin typeface="Arial" pitchFamily="34" charset="0"/>
            </a:endParaRPr>
          </a:p>
          <a:p>
            <a:pPr algn="r">
              <a:spcBef>
                <a:spcPts val="0"/>
              </a:spcBef>
            </a:pPr>
            <a:endParaRPr lang="en-US" altLang="en-US" sz="2400" dirty="0">
              <a:latin typeface="Arial" pitchFamily="34" charset="0"/>
            </a:endParaRPr>
          </a:p>
          <a:p>
            <a:pPr>
              <a:spcBef>
                <a:spcPts val="0"/>
              </a:spcBef>
            </a:pPr>
            <a:endParaRPr lang="en-US" alt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9</a:t>
            </a:fld>
            <a:endParaRPr lang="en-US" dirty="0"/>
          </a:p>
        </p:txBody>
      </p:sp>
    </p:spTree>
    <p:extLst>
      <p:ext uri="{BB962C8B-B14F-4D97-AF65-F5344CB8AC3E}">
        <p14:creationId xmlns:p14="http://schemas.microsoft.com/office/powerpoint/2010/main" val="304205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 y="3657600"/>
            <a:ext cx="4114800" cy="1097280"/>
          </a:xfrm>
        </p:spPr>
        <p:txBody>
          <a:bodyPr anchor="ctr" anchorCtr="1">
            <a:normAutofit/>
          </a:bodyPr>
          <a:lstStyle>
            <a:lvl1pPr algn="ctr">
              <a:defRPr sz="3200" b="1">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82880" y="4754880"/>
            <a:ext cx="4114800" cy="1097280"/>
          </a:xfrm>
        </p:spPr>
        <p:txBody>
          <a:bodyPr anchor="t" anchorCtr="1">
            <a:normAutofit/>
          </a:bodyPr>
          <a:lstStyle>
            <a:lvl1pPr marL="0" indent="0" algn="ctr">
              <a:spcBef>
                <a:spcPts val="0"/>
              </a:spcBef>
              <a:buNone/>
              <a:defRPr sz="20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492240" y="6492240"/>
            <a:ext cx="1828800" cy="365125"/>
          </a:xfrm>
          <a:prstGeom prst="rect">
            <a:avLst/>
          </a:prstGeom>
        </p:spPr>
        <p:txBody>
          <a:bodyPr anchor="ctr" anchorCtr="0"/>
          <a:lstStyle>
            <a:lvl1pPr algn="ctr">
              <a:defRPr sz="1200">
                <a:solidFill>
                  <a:schemeClr val="bg1"/>
                </a:solidFill>
              </a:defRPr>
            </a:lvl1pPr>
          </a:lstStyle>
          <a:p>
            <a:endParaRPr lang="en-US" dirty="0"/>
          </a:p>
        </p:txBody>
      </p:sp>
      <p:sp>
        <p:nvSpPr>
          <p:cNvPr id="5" name="Footer Placeholder 4"/>
          <p:cNvSpPr>
            <a:spLocks noGrp="1"/>
          </p:cNvSpPr>
          <p:nvPr>
            <p:ph type="ftr" sz="quarter" idx="11"/>
          </p:nvPr>
        </p:nvSpPr>
        <p:spPr>
          <a:xfrm>
            <a:off x="0" y="6490310"/>
            <a:ext cx="2743200" cy="365125"/>
          </a:xfrm>
          <a:prstGeom prst="rect">
            <a:avLst/>
          </a:prstGeom>
        </p:spPr>
        <p:txBody>
          <a:bodyPr anchor="ctr" anchorCtr="0"/>
          <a:lstStyle>
            <a:lvl1pPr>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8686800" y="6492875"/>
            <a:ext cx="457200" cy="365125"/>
          </a:xfrm>
          <a:prstGeom prst="rect">
            <a:avLst/>
          </a:prstGeom>
        </p:spPr>
        <p:txBody>
          <a:bodyPr anchor="ctr" anchorCtr="0"/>
          <a:lstStyle>
            <a:lvl1pPr algn="r">
              <a:defRPr sz="1200">
                <a:solidFill>
                  <a:schemeClr val="bg1"/>
                </a:solidFill>
              </a:defRPr>
            </a:lvl1pPr>
          </a:lstStyle>
          <a:p>
            <a:fld id="{776DA034-8790-47DB-B313-2AB7FC923CBE}" type="slidenum">
              <a:rPr lang="en-US" smtClean="0"/>
              <a:pPr/>
              <a:t>‹#›</a:t>
            </a:fld>
            <a:endParaRPr lang="en-US" dirty="0"/>
          </a:p>
        </p:txBody>
      </p:sp>
    </p:spTree>
    <p:extLst>
      <p:ext uri="{BB962C8B-B14F-4D97-AF65-F5344CB8AC3E}">
        <p14:creationId xmlns:p14="http://schemas.microsoft.com/office/powerpoint/2010/main" val="23550901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8515349" y="6432550"/>
            <a:ext cx="603249" cy="365125"/>
          </a:xfrm>
          <a:prstGeom prst="rect">
            <a:avLst/>
          </a:prstGeom>
        </p:spPr>
        <p:txBody>
          <a:bodyPr vert="horz" lIns="91440" tIns="45720" rIns="91440" bIns="45720" rtlCol="0" anchor="ctr"/>
          <a:lstStyle>
            <a:lvl1pPr algn="r">
              <a:defRPr sz="1400">
                <a:solidFill>
                  <a:schemeClr val="bg1"/>
                </a:solidFill>
              </a:defRPr>
            </a:lvl1pPr>
          </a:lstStyle>
          <a:p>
            <a:fld id="{D0406C7E-46EF-B24E-8B25-69D927A08592}" type="slidenum">
              <a:rPr lang="en-US" smtClean="0"/>
              <a:pPr/>
              <a:t>‹#›</a:t>
            </a:fld>
            <a:endParaRPr lang="en-US"/>
          </a:p>
        </p:txBody>
      </p:sp>
      <p:sp>
        <p:nvSpPr>
          <p:cNvPr id="6" name="Title 5"/>
          <p:cNvSpPr>
            <a:spLocks noGrp="1"/>
          </p:cNvSpPr>
          <p:nvPr>
            <p:ph type="title"/>
          </p:nvPr>
        </p:nvSpPr>
        <p:spPr>
          <a:xfrm>
            <a:off x="1097280" y="182880"/>
            <a:ext cx="6949440" cy="731520"/>
          </a:xfrm>
          <a:prstGeom prst="rect">
            <a:avLst/>
          </a:prstGeom>
        </p:spPr>
        <p:txBody>
          <a:bodyPr/>
          <a:lstStyle>
            <a:lvl1pPr>
              <a:defRPr>
                <a:solidFill>
                  <a:schemeClr val="bg1"/>
                </a:solidFill>
              </a:defRPr>
            </a:lvl1pPr>
          </a:lstStyle>
          <a:p>
            <a:r>
              <a:rPr lang="en-US"/>
              <a:t>Click to edit Master title style</a:t>
            </a:r>
          </a:p>
        </p:txBody>
      </p:sp>
      <p:sp>
        <p:nvSpPr>
          <p:cNvPr id="8" name="Content Placeholder 7"/>
          <p:cNvSpPr>
            <a:spLocks noGrp="1"/>
          </p:cNvSpPr>
          <p:nvPr>
            <p:ph sz="quarter" idx="10"/>
          </p:nvPr>
        </p:nvSpPr>
        <p:spPr>
          <a:xfrm>
            <a:off x="457200" y="1097280"/>
            <a:ext cx="8229600" cy="5120640"/>
          </a:xfrm>
          <a:prstGeom prst="rect">
            <a:avLst/>
          </a:prstGeom>
        </p:spPr>
        <p:txBody>
          <a:bodyPr/>
          <a:lstStyle>
            <a:lvl1pPr marL="228600" indent="-228600">
              <a:spcBef>
                <a:spcPts val="0"/>
              </a:spcBef>
              <a:spcAft>
                <a:spcPts val="600"/>
              </a:spcAft>
              <a:defRPr sz="2800"/>
            </a:lvl1pPr>
            <a:lvl2pPr marL="685800" indent="-228600">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79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8C3CA-91B4-4D5D-9B14-576625C175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90191E-4054-4B5A-8DCD-7954B9F945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D0F92E-826B-439E-8020-7606D1BFB17A}"/>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5" name="Footer Placeholder 4">
            <a:extLst>
              <a:ext uri="{FF2B5EF4-FFF2-40B4-BE49-F238E27FC236}">
                <a16:creationId xmlns:a16="http://schemas.microsoft.com/office/drawing/2014/main" id="{5746E724-E0C1-4C07-8BED-DC3BA7598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50720-1881-4994-80BC-F173A641BA2D}"/>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3770275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FADD3-D212-44AF-BB97-9D9BE4455D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D413F-8484-4142-9605-77838FF5B5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00F9C-2C2C-4D53-AB20-290EBA6783B2}"/>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5" name="Footer Placeholder 4">
            <a:extLst>
              <a:ext uri="{FF2B5EF4-FFF2-40B4-BE49-F238E27FC236}">
                <a16:creationId xmlns:a16="http://schemas.microsoft.com/office/drawing/2014/main" id="{5755C29B-D570-4881-8737-6119C1FF7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049E8-FF2A-4468-9DCA-728F38F4FCF2}"/>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1610336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7729-FA45-453E-9AEB-3F5F89EF183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6C684F-ADA0-4B31-8469-BBE5DE31FBA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45D7E4-8878-4111-812A-5D08140B7D4C}"/>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5" name="Footer Placeholder 4">
            <a:extLst>
              <a:ext uri="{FF2B5EF4-FFF2-40B4-BE49-F238E27FC236}">
                <a16:creationId xmlns:a16="http://schemas.microsoft.com/office/drawing/2014/main" id="{52249FF3-F66E-4B94-A3B6-BEAB2B516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A37C7-86A4-4847-AF75-B74B3134011B}"/>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1819516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3FEA-2895-425D-9F3E-4BAA35A232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77ABDA-7BB0-4A7A-B8E1-DFE33AF5DA4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4D18CA-08F0-4B0B-914E-C324B1639816}"/>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97E68C-F6C2-40E4-BFD5-81EC675390C4}"/>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6" name="Footer Placeholder 5">
            <a:extLst>
              <a:ext uri="{FF2B5EF4-FFF2-40B4-BE49-F238E27FC236}">
                <a16:creationId xmlns:a16="http://schemas.microsoft.com/office/drawing/2014/main" id="{DD4963BA-B5F3-45FD-A218-0B9B7DB46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899B7-7AD5-4885-8B1F-083C51BC587B}"/>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1321118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5C64-40D8-4BE4-9119-44E6D3D4097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E598C1-EDD7-4CFA-8565-E4DE6C40FB2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45EBA3-A49B-47A1-86F7-3F804735FF9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1530EC-EED5-4B3D-926A-73E3EC52F53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0B6A38-E94A-421B-A601-D16BD90D139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2D51F0-4347-4305-998B-D50A5263E239}"/>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8" name="Footer Placeholder 7">
            <a:extLst>
              <a:ext uri="{FF2B5EF4-FFF2-40B4-BE49-F238E27FC236}">
                <a16:creationId xmlns:a16="http://schemas.microsoft.com/office/drawing/2014/main" id="{1AF6874F-A437-443B-8064-15C8942828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98AF6-20A6-491D-8DD2-3BA323449668}"/>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134271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726A-F867-4CF1-BBE2-5228C5BC28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A01BF7-6A07-428A-9F8F-41FBE3FF16F7}"/>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4" name="Footer Placeholder 3">
            <a:extLst>
              <a:ext uri="{FF2B5EF4-FFF2-40B4-BE49-F238E27FC236}">
                <a16:creationId xmlns:a16="http://schemas.microsoft.com/office/drawing/2014/main" id="{B0F46F5A-0A01-4546-814D-E626545F52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FAD8A6-4FDF-4943-9F49-8AB2D36FA337}"/>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2755872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EB3AF-75AE-4AD4-9A0B-84E6CFEC1EEB}"/>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3" name="Footer Placeholder 2">
            <a:extLst>
              <a:ext uri="{FF2B5EF4-FFF2-40B4-BE49-F238E27FC236}">
                <a16:creationId xmlns:a16="http://schemas.microsoft.com/office/drawing/2014/main" id="{8567AFF8-92BF-40E8-8D94-A013210DA7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18C1-67DF-4C50-81D9-CA11BB66E6FA}"/>
              </a:ext>
            </a:extLst>
          </p:cNvPr>
          <p:cNvSpPr>
            <a:spLocks noGrp="1"/>
          </p:cNvSpPr>
          <p:nvPr>
            <p:ph type="sldNum" sz="quarter" idx="12"/>
          </p:nvPr>
        </p:nvSpPr>
        <p:spPr/>
        <p:txBody>
          <a:bodyPr/>
          <a:lstStyle/>
          <a:p>
            <a:fld id="{051C3D77-5EE2-48B8-93E4-F6149723652D}" type="slidenum">
              <a:rPr lang="en-US" smtClean="0"/>
              <a:t>‹#›</a:t>
            </a:fld>
            <a:endParaRPr lang="en-US"/>
          </a:p>
        </p:txBody>
      </p:sp>
      <p:sp>
        <p:nvSpPr>
          <p:cNvPr id="7" name="Rectangle 6">
            <a:extLst>
              <a:ext uri="{FF2B5EF4-FFF2-40B4-BE49-F238E27FC236}">
                <a16:creationId xmlns:a16="http://schemas.microsoft.com/office/drawing/2014/main" id="{09B9ACD6-AC59-BE40-841C-FD7F7CF02DE4}"/>
              </a:ext>
              <a:ext uri="{C183D7F6-B498-43B3-948B-1728B52AA6E4}">
                <adec:decorative xmlns:adec="http://schemas.microsoft.com/office/drawing/2017/decorative" val="1"/>
              </a:ext>
            </a:extLst>
          </p:cNvPr>
          <p:cNvSpPr/>
          <p:nvPr userDrawn="1"/>
        </p:nvSpPr>
        <p:spPr>
          <a:xfrm>
            <a:off x="0" y="0"/>
            <a:ext cx="9144000" cy="6858000"/>
          </a:xfrm>
          <a:prstGeom prst="rect">
            <a:avLst/>
          </a:prstGeom>
          <a:solidFill>
            <a:srgbClr val="E6E7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622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23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BEDC-5A53-45CB-8F31-D8BC7E4F7BF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8B5196-33E0-46A0-96A1-FA7418035E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CE0A99-69F4-4124-956A-F52ED2780F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A4A38A-06B0-4D85-A921-157800C75363}"/>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6" name="Footer Placeholder 5">
            <a:extLst>
              <a:ext uri="{FF2B5EF4-FFF2-40B4-BE49-F238E27FC236}">
                <a16:creationId xmlns:a16="http://schemas.microsoft.com/office/drawing/2014/main" id="{3A77C45E-C91D-41FB-97D3-642B06EEA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015C7-6A0D-471C-B3DD-4F5F44BAA62A}"/>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1542131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ctr" anchorCtr="0">
            <a:normAutofit/>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Tree>
    <p:extLst>
      <p:ext uri="{BB962C8B-B14F-4D97-AF65-F5344CB8AC3E}">
        <p14:creationId xmlns:p14="http://schemas.microsoft.com/office/powerpoint/2010/main" val="2919403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5B517-EAB1-4498-B53F-4D2B27CC64F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2023F2-A883-435F-84AE-03434509FE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D08F6F-BF64-4EA3-B201-A6B77CD624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5BEEB-B90A-4343-B75E-5AF12BFD05F9}"/>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6" name="Footer Placeholder 5">
            <a:extLst>
              <a:ext uri="{FF2B5EF4-FFF2-40B4-BE49-F238E27FC236}">
                <a16:creationId xmlns:a16="http://schemas.microsoft.com/office/drawing/2014/main" id="{643CA4E3-E9B2-40B4-AEA5-7F1DF68B5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4F745-1D1D-45D8-8B9A-128B3FF84713}"/>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67686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8B7B-CC19-4E64-9E8F-9D0EC94D1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9C8C45-88CD-488E-B3A3-741264F8AD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BCCE-801A-4DB4-9629-B4802EE10E9D}"/>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5" name="Footer Placeholder 4">
            <a:extLst>
              <a:ext uri="{FF2B5EF4-FFF2-40B4-BE49-F238E27FC236}">
                <a16:creationId xmlns:a16="http://schemas.microsoft.com/office/drawing/2014/main" id="{E2D3AD35-008B-4D6C-A8B5-46AE37CA4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C894C-799A-43AA-8C97-F91A676ADB97}"/>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295394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19E552-AB91-438B-A7CE-358C9B32AA6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61100-2895-4E6F-B6B2-AD25178F60C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49020-02DE-4DAE-BBBB-B861D6F80686}"/>
              </a:ext>
            </a:extLst>
          </p:cNvPr>
          <p:cNvSpPr>
            <a:spLocks noGrp="1"/>
          </p:cNvSpPr>
          <p:nvPr>
            <p:ph type="dt" sz="half" idx="10"/>
          </p:nvPr>
        </p:nvSpPr>
        <p:spPr/>
        <p:txBody>
          <a:bodyPr/>
          <a:lstStyle/>
          <a:p>
            <a:fld id="{55E660D6-84B7-4629-81EF-01476B66946A}" type="datetimeFigureOut">
              <a:rPr lang="en-US" smtClean="0"/>
              <a:t>2/13/24</a:t>
            </a:fld>
            <a:endParaRPr lang="en-US"/>
          </a:p>
        </p:txBody>
      </p:sp>
      <p:sp>
        <p:nvSpPr>
          <p:cNvPr id="5" name="Footer Placeholder 4">
            <a:extLst>
              <a:ext uri="{FF2B5EF4-FFF2-40B4-BE49-F238E27FC236}">
                <a16:creationId xmlns:a16="http://schemas.microsoft.com/office/drawing/2014/main" id="{7035C662-CAE8-491B-8EEF-93C68EFAA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6C9F8-44BD-4A71-9B2A-7BCC37D4AA5F}"/>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532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lstStyle/>
          <a:p>
            <a:r>
              <a:rPr lang="en-US" dirty="0"/>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92240" y="6492875"/>
            <a:ext cx="1828800" cy="365125"/>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
        <p:nvSpPr>
          <p:cNvPr id="7"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423937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463040"/>
            <a:ext cx="402336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9"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1846394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lstStyle/>
          <a:p>
            <a:r>
              <a:rPr lang="en-US" dirty="0"/>
              <a:t>Click to edit Master title style</a:t>
            </a:r>
          </a:p>
        </p:txBody>
      </p:sp>
      <p:sp>
        <p:nvSpPr>
          <p:cNvPr id="3" name="Text Placeholder 2"/>
          <p:cNvSpPr>
            <a:spLocks noGrp="1"/>
          </p:cNvSpPr>
          <p:nvPr>
            <p:ph type="body" idx="1"/>
          </p:nvPr>
        </p:nvSpPr>
        <p:spPr>
          <a:xfrm>
            <a:off x="457200" y="1463040"/>
            <a:ext cx="402336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2300036"/>
            <a:ext cx="402336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463040"/>
            <a:ext cx="402336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63440" y="2300036"/>
            <a:ext cx="402336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0F70353F-5ECB-4B50-B3EA-C871EA4E3F32}" type="slidenum">
              <a:rPr lang="en-US" smtClean="0"/>
              <a:t>‹#›</a:t>
            </a:fld>
            <a:endParaRPr lang="en-US"/>
          </a:p>
        </p:txBody>
      </p:sp>
      <p:sp>
        <p:nvSpPr>
          <p:cNvPr id="11"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3580375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nchor="t" anchorCtr="0">
            <a:normAutofit/>
          </a:bodyPr>
          <a:lstStyle>
            <a:lvl1pPr>
              <a:defRPr sz="2400"/>
            </a:lvl1pPr>
          </a:lstStyle>
          <a:p>
            <a:r>
              <a:rPr lang="en-US"/>
              <a:t>Click to edit Master title style</a:t>
            </a:r>
          </a:p>
        </p:txBody>
      </p:sp>
      <p:sp>
        <p:nvSpPr>
          <p:cNvPr id="3" name="Picture Placeholder 2"/>
          <p:cNvSpPr>
            <a:spLocks noGrp="1"/>
          </p:cNvSpPr>
          <p:nvPr>
            <p:ph type="pic" idx="1"/>
          </p:nvPr>
        </p:nvSpPr>
        <p:spPr>
          <a:xfrm>
            <a:off x="3657600" y="1463040"/>
            <a:ext cx="5029200" cy="47548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199" y="2286000"/>
            <a:ext cx="3017520" cy="39319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8" name="Text Placeholder 2"/>
          <p:cNvSpPr>
            <a:spLocks noGrp="1"/>
          </p:cNvSpPr>
          <p:nvPr>
            <p:ph type="body" idx="13" hasCustomPrompt="1"/>
          </p:nvPr>
        </p:nvSpPr>
        <p:spPr>
          <a:xfrm>
            <a:off x="457200" y="1463040"/>
            <a:ext cx="3017520" cy="822960"/>
          </a:xfrm>
        </p:spPr>
        <p:txBody>
          <a:bodyPr anchor="b"/>
          <a:lstStyle>
            <a:lvl1pPr marL="0" indent="0" algn="ctr">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0" name="Text Placeholder 2"/>
          <p:cNvSpPr>
            <a:spLocks noGrp="1"/>
          </p:cNvSpPr>
          <p:nvPr>
            <p:ph type="body" sz="quarter" idx="14"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2820759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lo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70353F-5ECB-4B50-B3EA-C871EA4E3F32}" type="slidenum">
              <a:rPr lang="en-US" smtClean="0"/>
              <a:t>‹#›</a:t>
            </a:fld>
            <a:endParaRPr lang="en-US"/>
          </a:p>
        </p:txBody>
      </p:sp>
      <p:pic>
        <p:nvPicPr>
          <p:cNvPr id="3" name="Picture 2">
            <a:extLst>
              <a:ext uri="{FF2B5EF4-FFF2-40B4-BE49-F238E27FC236}">
                <a16:creationId xmlns:a16="http://schemas.microsoft.com/office/drawing/2014/main" id="{E364C74B-638F-4912-A79A-EAE19ABE639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872496" y="1755746"/>
            <a:ext cx="3399009" cy="4166303"/>
          </a:xfrm>
          <a:prstGeom prst="rect">
            <a:avLst/>
          </a:prstGeom>
        </p:spPr>
      </p:pic>
    </p:spTree>
    <p:extLst>
      <p:ext uri="{BB962C8B-B14F-4D97-AF65-F5344CB8AC3E}">
        <p14:creationId xmlns:p14="http://schemas.microsoft.com/office/powerpoint/2010/main" val="377892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A42E00A9-F5AB-40AE-8B54-7EEBE547EAE9}"/>
              </a:ext>
            </a:extLst>
          </p:cNvPr>
          <p:cNvSpPr>
            <a:spLocks noGrp="1"/>
          </p:cNvSpPr>
          <p:nvPr>
            <p:ph type="sldNum" sz="quarter" idx="12"/>
          </p:nvPr>
        </p:nvSpPr>
        <p:spPr>
          <a:xfrm>
            <a:off x="8686800" y="6492240"/>
            <a:ext cx="457200" cy="365125"/>
          </a:xfrm>
        </p:spPr>
        <p:txBody>
          <a:bodyPr/>
          <a:lstStyle>
            <a:lvl1pPr>
              <a:defRPr>
                <a:solidFill>
                  <a:schemeClr val="tx1"/>
                </a:solidFill>
              </a:defRPr>
            </a:lvl1pPr>
          </a:lstStyle>
          <a:p>
            <a:fld id="{0F70353F-5ECB-4B50-B3EA-C871EA4E3F32}" type="slidenum">
              <a:rPr lang="en-US" smtClean="0"/>
              <a:pPr/>
              <a:t>‹#›</a:t>
            </a:fld>
            <a:endParaRPr lang="en-US" dirty="0"/>
          </a:p>
        </p:txBody>
      </p:sp>
      <p:pic>
        <p:nvPicPr>
          <p:cNvPr id="4" name="Picture 3">
            <a:extLst>
              <a:ext uri="{FF2B5EF4-FFF2-40B4-BE49-F238E27FC236}">
                <a16:creationId xmlns:a16="http://schemas.microsoft.com/office/drawing/2014/main" id="{C4ED764E-85D9-4E64-ABA6-67053BBF9746}"/>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42862" y="0"/>
            <a:ext cx="9229723" cy="6858000"/>
          </a:xfrm>
          <a:prstGeom prst="rect">
            <a:avLst/>
          </a:prstGeom>
        </p:spPr>
      </p:pic>
      <p:sp>
        <p:nvSpPr>
          <p:cNvPr id="12" name="Slide Number Placeholder 4">
            <a:extLst>
              <a:ext uri="{FF2B5EF4-FFF2-40B4-BE49-F238E27FC236}">
                <a16:creationId xmlns:a16="http://schemas.microsoft.com/office/drawing/2014/main" id="{4361CEEF-98D7-41FC-A5D8-DF6E4E30B56A}"/>
              </a:ext>
            </a:extLst>
          </p:cNvPr>
          <p:cNvSpPr txBox="1">
            <a:spLocks/>
          </p:cNvSpPr>
          <p:nvPr userDrawn="1"/>
        </p:nvSpPr>
        <p:spPr>
          <a:xfrm>
            <a:off x="8782048" y="6492239"/>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6</a:t>
            </a:r>
          </a:p>
        </p:txBody>
      </p:sp>
    </p:spTree>
    <p:extLst>
      <p:ext uri="{BB962C8B-B14F-4D97-AF65-F5344CB8AC3E}">
        <p14:creationId xmlns:p14="http://schemas.microsoft.com/office/powerpoint/2010/main" val="177668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p:cNvSpPr txBox="1">
            <a:spLocks/>
          </p:cNvSpPr>
          <p:nvPr userDrawn="1"/>
        </p:nvSpPr>
        <p:spPr>
          <a:xfrm>
            <a:off x="7010400" y="6430122"/>
            <a:ext cx="2133600" cy="365125"/>
          </a:xfrm>
          <a:prstGeom prst="rect">
            <a:avLst/>
          </a:prstGeom>
        </p:spPr>
        <p:txBody>
          <a:bodyPr anchor="ctr"/>
          <a:lstStyle>
            <a:lvl1pPr>
              <a:defRPr/>
            </a:lvl1pPr>
          </a:lstStyle>
          <a:p>
            <a:pPr algn="r" fontAlgn="auto">
              <a:spcBef>
                <a:spcPts val="0"/>
              </a:spcBef>
              <a:spcAft>
                <a:spcPts val="0"/>
              </a:spcAft>
              <a:defRPr/>
            </a:pPr>
            <a:fld id="{9617C365-3B53-441C-944C-75888483A2AB}" type="slidenum">
              <a:rPr lang="en-US" sz="1400" smtClean="0">
                <a:solidFill>
                  <a:schemeClr val="bg1"/>
                </a:solidFill>
                <a:latin typeface="+mn-lt"/>
              </a:rPr>
              <a:pPr algn="r" fontAlgn="auto">
                <a:spcBef>
                  <a:spcPts val="0"/>
                </a:spcBef>
                <a:spcAft>
                  <a:spcPts val="0"/>
                </a:spcAft>
                <a:defRPr/>
              </a:pPr>
              <a:t>‹#›</a:t>
            </a:fld>
            <a:endParaRPr lang="en-US" sz="1400" dirty="0">
              <a:solidFill>
                <a:schemeClr val="bg1"/>
              </a:solidFill>
              <a:latin typeface="+mn-lt"/>
            </a:endParaRPr>
          </a:p>
        </p:txBody>
      </p:sp>
    </p:spTree>
    <p:extLst>
      <p:ext uri="{BB962C8B-B14F-4D97-AF65-F5344CB8AC3E}">
        <p14:creationId xmlns:p14="http://schemas.microsoft.com/office/powerpoint/2010/main" val="33000142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FEB7F85A-4225-408B-A471-A9AF1459F84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512" y="0"/>
            <a:ext cx="9144000" cy="1733550"/>
          </a:xfrm>
          <a:prstGeom prst="rect">
            <a:avLst/>
          </a:prstGeom>
        </p:spPr>
      </p:pic>
      <p:sp>
        <p:nvSpPr>
          <p:cNvPr id="16" name="TextBox 15">
            <a:extLst>
              <a:ext uri="{FF2B5EF4-FFF2-40B4-BE49-F238E27FC236}">
                <a16:creationId xmlns:a16="http://schemas.microsoft.com/office/drawing/2014/main" id="{B9F80933-4319-45A8-8E9A-2810618134A6}"/>
              </a:ext>
            </a:extLst>
          </p:cNvPr>
          <p:cNvSpPr txBox="1"/>
          <p:nvPr userDrawn="1"/>
        </p:nvSpPr>
        <p:spPr>
          <a:xfrm>
            <a:off x="4598016" y="746609"/>
            <a:ext cx="44656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Nation’s Combat Logistics Support Agency</a:t>
            </a:r>
          </a:p>
        </p:txBody>
      </p:sp>
      <p:sp>
        <p:nvSpPr>
          <p:cNvPr id="18" name="TextBox 17">
            <a:extLst>
              <a:ext uri="{FF2B5EF4-FFF2-40B4-BE49-F238E27FC236}">
                <a16:creationId xmlns:a16="http://schemas.microsoft.com/office/drawing/2014/main" id="{BB791B3D-D185-4D9E-98E9-03E0D31CCCD7}"/>
              </a:ext>
            </a:extLst>
          </p:cNvPr>
          <p:cNvSpPr txBox="1"/>
          <p:nvPr userDrawn="1"/>
        </p:nvSpPr>
        <p:spPr>
          <a:xfrm>
            <a:off x="1233130" y="929518"/>
            <a:ext cx="1574470" cy="215444"/>
          </a:xfrm>
          <a:prstGeom prst="rect">
            <a:avLst/>
          </a:prstGeom>
          <a:noFill/>
          <a:effectLst>
            <a:glow rad="228600">
              <a:schemeClr val="accent6">
                <a:satMod val="175000"/>
                <a:alpha val="40000"/>
              </a:schemeClr>
            </a:glo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300" normalizeH="0" baseline="0" noProof="0" dirty="0">
                <a:ln>
                  <a:noFill/>
                </a:ln>
                <a:solidFill>
                  <a:srgbClr val="002060"/>
                </a:solidFill>
                <a:effectLst>
                  <a:glow rad="63500">
                    <a:srgbClr val="A5A5A5">
                      <a:satMod val="175000"/>
                      <a:alpha val="40000"/>
                    </a:srgbClr>
                  </a:glow>
                </a:effectLst>
                <a:uLnTx/>
                <a:uFillTx/>
                <a:latin typeface="Bodoni MT" panose="02070603080606020203" pitchFamily="18" charset="0"/>
                <a:ea typeface="+mn-ea"/>
                <a:cs typeface="+mn-cs"/>
              </a:rPr>
              <a:t>Established 1961</a:t>
            </a:r>
          </a:p>
        </p:txBody>
      </p:sp>
      <p:pic>
        <p:nvPicPr>
          <p:cNvPr id="10" name="Picture 9">
            <a:extLst>
              <a:ext uri="{FF2B5EF4-FFF2-40B4-BE49-F238E27FC236}">
                <a16:creationId xmlns:a16="http://schemas.microsoft.com/office/drawing/2014/main" id="{4054E146-EB08-4BCE-A32A-33F48C2424A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126010" y="1737360"/>
            <a:ext cx="8017990" cy="4754880"/>
          </a:xfrm>
          <a:prstGeom prst="rect">
            <a:avLst/>
          </a:prstGeom>
        </p:spPr>
      </p:pic>
      <p:sp>
        <p:nvSpPr>
          <p:cNvPr id="2" name="Title Placeholder 1"/>
          <p:cNvSpPr>
            <a:spLocks noGrp="1"/>
          </p:cNvSpPr>
          <p:nvPr userDrawn="1">
            <p:ph type="title"/>
          </p:nvPr>
        </p:nvSpPr>
        <p:spPr>
          <a:xfrm>
            <a:off x="182880" y="3657600"/>
            <a:ext cx="4114800" cy="10972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182880" y="4754880"/>
            <a:ext cx="4114800" cy="10972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4" name="TextBox 3"/>
          <p:cNvSpPr txBox="1"/>
          <p:nvPr userDrawn="1"/>
        </p:nvSpPr>
        <p:spPr>
          <a:xfrm>
            <a:off x="-1512" y="6466003"/>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pic>
        <p:nvPicPr>
          <p:cNvPr id="6" name="Picture 5">
            <a:extLst>
              <a:ext uri="{FF2B5EF4-FFF2-40B4-BE49-F238E27FC236}">
                <a16:creationId xmlns:a16="http://schemas.microsoft.com/office/drawing/2014/main" id="{E8A59FFB-0180-4F40-A82D-EEBFAF6A81A1}"/>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3008040" y="238420"/>
            <a:ext cx="525690" cy="644360"/>
          </a:xfrm>
          <a:prstGeom prst="rect">
            <a:avLst/>
          </a:prstGeom>
        </p:spPr>
      </p:pic>
    </p:spTree>
    <p:extLst>
      <p:ext uri="{BB962C8B-B14F-4D97-AF65-F5344CB8AC3E}">
        <p14:creationId xmlns:p14="http://schemas.microsoft.com/office/powerpoint/2010/main" val="4256363151"/>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ctr" defTabSz="914400" rtl="0" eaLnBrk="1" latinLnBrk="0" hangingPunct="1">
        <a:lnSpc>
          <a:spcPct val="90000"/>
        </a:lnSpc>
        <a:spcBef>
          <a:spcPct val="0"/>
        </a:spcBef>
        <a:buNone/>
        <a:defRPr sz="32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2"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mj-lt"/>
                <a:ea typeface="+mn-ea"/>
                <a:cs typeface="+mn-cs"/>
              </a:rPr>
              <a:t>Warfighter Always</a:t>
            </a:r>
          </a:p>
        </p:txBody>
      </p:sp>
      <p:sp>
        <p:nvSpPr>
          <p:cNvPr id="3" name="Text Placeholder 2"/>
          <p:cNvSpPr>
            <a:spLocks noGrp="1"/>
          </p:cNvSpPr>
          <p:nvPr>
            <p:ph type="body" idx="1"/>
          </p:nvPr>
        </p:nvSpPr>
        <p:spPr>
          <a:xfrm>
            <a:off x="457200" y="1463040"/>
            <a:ext cx="8229600" cy="47548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240" y="6492240"/>
            <a:ext cx="1828800" cy="365125"/>
          </a:xfrm>
          <a:prstGeom prst="rect">
            <a:avLst/>
          </a:prstGeom>
        </p:spPr>
        <p:txBody>
          <a:bodyPr vert="horz" lIns="91440" tIns="45720" rIns="91440" bIns="45720" rtlCol="0" anchor="ctr">
            <a:normAutofit/>
          </a:bodyPr>
          <a:lstStyle>
            <a:lvl1pPr algn="ctr">
              <a:defRPr sz="1000">
                <a:solidFill>
                  <a:schemeClr val="bg1"/>
                </a:solidFill>
                <a:latin typeface="Arial Narrow" panose="020B0606020202030204" pitchFamily="34" charset="0"/>
              </a:defRPr>
            </a:lvl1pPr>
          </a:lstStyle>
          <a:p>
            <a:r>
              <a:rPr lang="en-US"/>
              <a:t>Date</a:t>
            </a:r>
            <a:endParaRPr lang="en-US" dirty="0"/>
          </a:p>
        </p:txBody>
      </p:sp>
      <p:pic>
        <p:nvPicPr>
          <p:cNvPr id="7" name="Picture 6">
            <a:extLst>
              <a:ext uri="{FF2B5EF4-FFF2-40B4-BE49-F238E27FC236}">
                <a16:creationId xmlns:a16="http://schemas.microsoft.com/office/drawing/2014/main" id="{7894E134-A19D-4884-8B7F-7893412C22B4}"/>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756" y="1523"/>
            <a:ext cx="9143244" cy="1170335"/>
          </a:xfrm>
          <a:prstGeom prst="rect">
            <a:avLst/>
          </a:prstGeom>
        </p:spPr>
      </p:pic>
      <p:sp>
        <p:nvSpPr>
          <p:cNvPr id="6" name="Slide Number Placeholder 5"/>
          <p:cNvSpPr>
            <a:spLocks noGrp="1"/>
          </p:cNvSpPr>
          <p:nvPr>
            <p:ph type="sldNum" sz="quarter" idx="4"/>
          </p:nvPr>
        </p:nvSpPr>
        <p:spPr>
          <a:xfrm>
            <a:off x="8686800" y="6492240"/>
            <a:ext cx="457200" cy="365125"/>
          </a:xfrm>
          <a:prstGeom prst="rect">
            <a:avLst/>
          </a:prstGeom>
        </p:spPr>
        <p:txBody>
          <a:bodyPr vert="horz" lIns="91440" tIns="45720" rIns="91440" bIns="45720" rtlCol="0" anchor="ctr"/>
          <a:lstStyle>
            <a:lvl1pPr algn="r">
              <a:defRPr sz="1200">
                <a:solidFill>
                  <a:schemeClr val="bg1"/>
                </a:solidFill>
              </a:defRPr>
            </a:lvl1pPr>
          </a:lstStyle>
          <a:p>
            <a:fld id="{0F70353F-5ECB-4B50-B3EA-C871EA4E3F32}" type="slidenum">
              <a:rPr lang="en-US" smtClean="0"/>
              <a:pPr/>
              <a:t>‹#›</a:t>
            </a:fld>
            <a:endParaRPr lang="en-US" dirty="0"/>
          </a:p>
        </p:txBody>
      </p:sp>
      <p:sp>
        <p:nvSpPr>
          <p:cNvPr id="2" name="Title Placeholder 1"/>
          <p:cNvSpPr>
            <a:spLocks noGrp="1"/>
          </p:cNvSpPr>
          <p:nvPr>
            <p:ph type="title"/>
          </p:nvPr>
        </p:nvSpPr>
        <p:spPr>
          <a:xfrm>
            <a:off x="3657600" y="365760"/>
            <a:ext cx="5029200" cy="822960"/>
          </a:xfrm>
          <a:prstGeom prst="rect">
            <a:avLst/>
          </a:prstGeom>
        </p:spPr>
        <p:txBody>
          <a:bodyPr vert="horz" lIns="91440" tIns="45720" rIns="91440" bIns="45720" rtlCol="0" anchor="t" anchorCtr="0">
            <a:normAutofit/>
          </a:bodyPr>
          <a:lstStyle/>
          <a:p>
            <a:r>
              <a:rPr lang="en-US" dirty="0"/>
              <a:t>Click to edit Master title style</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4BCC288D-5F05-4221-A44B-781460D0FBA3}"/>
              </a:ext>
            </a:extLst>
          </p:cNvPr>
          <p:cNvSpPr txBox="1"/>
          <p:nvPr userDrawn="1"/>
        </p:nvSpPr>
        <p:spPr>
          <a:xfrm>
            <a:off x="-756" y="6443395"/>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pic>
        <p:nvPicPr>
          <p:cNvPr id="13" name="Picture 12">
            <a:extLst>
              <a:ext uri="{FF2B5EF4-FFF2-40B4-BE49-F238E27FC236}">
                <a16:creationId xmlns:a16="http://schemas.microsoft.com/office/drawing/2014/main" id="{0940007C-7B07-4FD9-A3B9-B08B0560BBE9}"/>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655303" y="203528"/>
            <a:ext cx="468873" cy="574717"/>
          </a:xfrm>
          <a:prstGeom prst="rect">
            <a:avLst/>
          </a:prstGeom>
        </p:spPr>
      </p:pic>
    </p:spTree>
    <p:extLst>
      <p:ext uri="{BB962C8B-B14F-4D97-AF65-F5344CB8AC3E}">
        <p14:creationId xmlns:p14="http://schemas.microsoft.com/office/powerpoint/2010/main" val="330529019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76" r:id="rId3"/>
    <p:sldLayoutId id="2147483677" r:id="rId4"/>
    <p:sldLayoutId id="2147483681" r:id="rId5"/>
    <p:sldLayoutId id="2147483694" r:id="rId6"/>
    <p:sldLayoutId id="2147483697" r:id="rId7"/>
    <p:sldLayoutId id="2147483711" r:id="rId8"/>
    <p:sldLayoutId id="2147483712" r:id="rId9"/>
  </p:sldLayoutIdLst>
  <p:hf hdr="0" ftr="0" dt="0"/>
  <p:txStyles>
    <p:title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C5577D-B660-434B-BFF9-93FA6DA45C2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BCDC70-749E-4E97-B6B4-5AC13279C7A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77749-C57D-4620-90AF-488B4F7CF1B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660D6-84B7-4629-81EF-01476B66946A}" type="datetimeFigureOut">
              <a:rPr lang="en-US" smtClean="0"/>
              <a:t>2/13/24</a:t>
            </a:fld>
            <a:endParaRPr lang="en-US"/>
          </a:p>
        </p:txBody>
      </p:sp>
      <p:sp>
        <p:nvSpPr>
          <p:cNvPr id="5" name="Footer Placeholder 4">
            <a:extLst>
              <a:ext uri="{FF2B5EF4-FFF2-40B4-BE49-F238E27FC236}">
                <a16:creationId xmlns:a16="http://schemas.microsoft.com/office/drawing/2014/main" id="{1EB2C7B6-0FD6-41E8-A271-B3989D2BBF6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A586F2-19D0-4E5E-90DC-A294B4FAECE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C3D77-5EE2-48B8-93E4-F6149723652D}" type="slidenum">
              <a:rPr lang="en-US" smtClean="0"/>
              <a:t>‹#›</a:t>
            </a:fld>
            <a:endParaRPr lang="en-US"/>
          </a:p>
        </p:txBody>
      </p:sp>
    </p:spTree>
    <p:extLst>
      <p:ext uri="{BB962C8B-B14F-4D97-AF65-F5344CB8AC3E}">
        <p14:creationId xmlns:p14="http://schemas.microsoft.com/office/powerpoint/2010/main" val="27149588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10"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eg"/></Relationships>
</file>

<file path=ppt/slides/_rels/slide1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1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1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81.emf"/><Relationship Id="rId18" Type="http://schemas.openxmlformats.org/officeDocument/2006/relationships/image" Target="../media/image86.jpeg"/><Relationship Id="rId3" Type="http://schemas.openxmlformats.org/officeDocument/2006/relationships/tags" Target="../tags/tag3.xml"/><Relationship Id="rId21" Type="http://schemas.openxmlformats.org/officeDocument/2006/relationships/image" Target="../media/image89.jpeg"/><Relationship Id="rId7" Type="http://schemas.openxmlformats.org/officeDocument/2006/relationships/tags" Target="../tags/tag7.xml"/><Relationship Id="rId12" Type="http://schemas.openxmlformats.org/officeDocument/2006/relationships/notesSlide" Target="../notesSlides/notesSlide13.xml"/><Relationship Id="rId17" Type="http://schemas.openxmlformats.org/officeDocument/2006/relationships/image" Target="../media/image85.jpeg"/><Relationship Id="rId2" Type="http://schemas.openxmlformats.org/officeDocument/2006/relationships/tags" Target="../tags/tag2.xml"/><Relationship Id="rId16" Type="http://schemas.openxmlformats.org/officeDocument/2006/relationships/image" Target="../media/image84.jpeg"/><Relationship Id="rId20" Type="http://schemas.openxmlformats.org/officeDocument/2006/relationships/image" Target="../media/image88.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9.xml"/><Relationship Id="rId5" Type="http://schemas.openxmlformats.org/officeDocument/2006/relationships/tags" Target="../tags/tag5.xml"/><Relationship Id="rId15" Type="http://schemas.openxmlformats.org/officeDocument/2006/relationships/image" Target="../media/image83.jpeg"/><Relationship Id="rId10" Type="http://schemas.openxmlformats.org/officeDocument/2006/relationships/tags" Target="../tags/tag10.xml"/><Relationship Id="rId19" Type="http://schemas.openxmlformats.org/officeDocument/2006/relationships/image" Target="../media/image87.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82.jpeg"/></Relationships>
</file>

<file path=ppt/slides/_rels/slide1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92.emf"/><Relationship Id="rId4" Type="http://schemas.openxmlformats.org/officeDocument/2006/relationships/image" Target="../media/image91.jpeg"/></Relationships>
</file>

<file path=ppt/slides/_rels/slide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97.jpg"/><Relationship Id="rId5" Type="http://schemas.openxmlformats.org/officeDocument/2006/relationships/hyperlink" Target="https://www.dla.mil/Document-Services/" TargetMode="External"/><Relationship Id="rId4" Type="http://schemas.openxmlformats.org/officeDocument/2006/relationships/image" Target="../media/image96.sv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02.jpeg"/><Relationship Id="rId5" Type="http://schemas.microsoft.com/office/2007/relationships/hdphoto" Target="../media/hdphoto2.wdp"/><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07.jpeg"/></Relationships>
</file>

<file path=ppt/slides/_rels/slide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09.jpeg"/></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14.jpe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jpeg"/><Relationship Id="rId9" Type="http://schemas.openxmlformats.org/officeDocument/2006/relationships/image" Target="../media/image117.png"/></Relationships>
</file>

<file path=ppt/slides/_rels/slide26.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30.png"/><Relationship Id="rId18" Type="http://schemas.openxmlformats.org/officeDocument/2006/relationships/image" Target="../media/image135.sv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svg"/><Relationship Id="rId17" Type="http://schemas.openxmlformats.org/officeDocument/2006/relationships/image" Target="../media/image134.png"/><Relationship Id="rId2" Type="http://schemas.openxmlformats.org/officeDocument/2006/relationships/notesSlide" Target="../notesSlides/notesSlide26.xml"/><Relationship Id="rId16" Type="http://schemas.openxmlformats.org/officeDocument/2006/relationships/image" Target="../media/image133.svg"/><Relationship Id="rId1" Type="http://schemas.openxmlformats.org/officeDocument/2006/relationships/slideLayout" Target="../slideLayouts/slideLayout10.xml"/><Relationship Id="rId6" Type="http://schemas.openxmlformats.org/officeDocument/2006/relationships/image" Target="../media/image123.sv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svg"/><Relationship Id="rId4" Type="http://schemas.openxmlformats.org/officeDocument/2006/relationships/image" Target="../media/image121.svg"/><Relationship Id="rId9" Type="http://schemas.openxmlformats.org/officeDocument/2006/relationships/image" Target="../media/image126.png"/><Relationship Id="rId14" Type="http://schemas.openxmlformats.org/officeDocument/2006/relationships/image" Target="../media/image131.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GOCohm6EdXI"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eg"/><Relationship Id="rId18" Type="http://schemas.openxmlformats.org/officeDocument/2006/relationships/image" Target="../media/image51.jpg"/><Relationship Id="rId26" Type="http://schemas.openxmlformats.org/officeDocument/2006/relationships/image" Target="../media/image59.jpeg"/><Relationship Id="rId3" Type="http://schemas.openxmlformats.org/officeDocument/2006/relationships/image" Target="../media/image36.jpg"/><Relationship Id="rId21" Type="http://schemas.openxmlformats.org/officeDocument/2006/relationships/image" Target="../media/image54.jpeg"/><Relationship Id="rId7" Type="http://schemas.openxmlformats.org/officeDocument/2006/relationships/image" Target="../media/image40.jpeg"/><Relationship Id="rId12" Type="http://schemas.openxmlformats.org/officeDocument/2006/relationships/image" Target="../media/image45.jpg"/><Relationship Id="rId17" Type="http://schemas.openxmlformats.org/officeDocument/2006/relationships/image" Target="../media/image50.jpeg"/><Relationship Id="rId25" Type="http://schemas.openxmlformats.org/officeDocument/2006/relationships/image" Target="../media/image58.jpeg"/><Relationship Id="rId2" Type="http://schemas.openxmlformats.org/officeDocument/2006/relationships/notesSlide" Target="../notesSlides/notesSlide8.xml"/><Relationship Id="rId16" Type="http://schemas.openxmlformats.org/officeDocument/2006/relationships/image" Target="../media/image49.png"/><Relationship Id="rId20" Type="http://schemas.openxmlformats.org/officeDocument/2006/relationships/image" Target="../media/image53.jpeg"/><Relationship Id="rId29"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image" Target="../media/image39.jpeg"/><Relationship Id="rId11" Type="http://schemas.openxmlformats.org/officeDocument/2006/relationships/image" Target="../media/image44.jpg"/><Relationship Id="rId24" Type="http://schemas.openxmlformats.org/officeDocument/2006/relationships/image" Target="../media/image57.jpeg"/><Relationship Id="rId32" Type="http://schemas.openxmlformats.org/officeDocument/2006/relationships/image" Target="../media/image65.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jpeg"/><Relationship Id="rId28" Type="http://schemas.openxmlformats.org/officeDocument/2006/relationships/image" Target="../media/image61.png"/><Relationship Id="rId10" Type="http://schemas.openxmlformats.org/officeDocument/2006/relationships/image" Target="../media/image43.jpg"/><Relationship Id="rId19" Type="http://schemas.openxmlformats.org/officeDocument/2006/relationships/image" Target="../media/image52.png"/><Relationship Id="rId31" Type="http://schemas.openxmlformats.org/officeDocument/2006/relationships/image" Target="../media/image64.jp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7.jpeg"/><Relationship Id="rId22" Type="http://schemas.openxmlformats.org/officeDocument/2006/relationships/image" Target="../media/image55.jpeg"/><Relationship Id="rId27" Type="http://schemas.openxmlformats.org/officeDocument/2006/relationships/image" Target="../media/image60.png"/><Relationship Id="rId30" Type="http://schemas.openxmlformats.org/officeDocument/2006/relationships/image" Target="../media/image63.jp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 y="3657600"/>
            <a:ext cx="4114800" cy="1097280"/>
          </a:xfrm>
        </p:spPr>
        <p:txBody>
          <a:bodyPr/>
          <a:lstStyle/>
          <a:p>
            <a:r>
              <a:rPr lang="en-US" dirty="0">
                <a:solidFill>
                  <a:srgbClr val="002060"/>
                </a:solidFill>
                <a:latin typeface="Arial" panose="020B0604020202020204" pitchFamily="34" charset="0"/>
                <a:cs typeface="Arial" panose="020B0604020202020204" pitchFamily="34" charset="0"/>
              </a:rPr>
              <a:t>DLA Overview</a:t>
            </a:r>
          </a:p>
        </p:txBody>
      </p:sp>
      <p:sp>
        <p:nvSpPr>
          <p:cNvPr id="3" name="Subtitle 2"/>
          <p:cNvSpPr>
            <a:spLocks noGrp="1"/>
          </p:cNvSpPr>
          <p:nvPr>
            <p:ph type="subTitle" idx="1"/>
          </p:nvPr>
        </p:nvSpPr>
        <p:spPr>
          <a:xfrm>
            <a:off x="182880" y="4754880"/>
            <a:ext cx="4114800" cy="1097280"/>
          </a:xfrm>
        </p:spPr>
        <p:txBody>
          <a:bodyPr/>
          <a:lstStyle/>
          <a:p>
            <a:r>
              <a:rPr lang="en-US" dirty="0"/>
              <a:t>Briefer, Position</a:t>
            </a:r>
          </a:p>
          <a:p>
            <a:r>
              <a:rPr lang="en-US" dirty="0"/>
              <a:t>Month DD, YYYY</a:t>
            </a:r>
          </a:p>
        </p:txBody>
      </p:sp>
      <p:sp>
        <p:nvSpPr>
          <p:cNvPr id="4" name="TextBox 3">
            <a:extLst>
              <a:ext uri="{FF2B5EF4-FFF2-40B4-BE49-F238E27FC236}">
                <a16:creationId xmlns:a16="http://schemas.microsoft.com/office/drawing/2014/main" id="{58FA3039-0FB5-49E5-A26A-7286C4A4D589}"/>
              </a:ext>
            </a:extLst>
          </p:cNvPr>
          <p:cNvSpPr txBox="1"/>
          <p:nvPr/>
        </p:nvSpPr>
        <p:spPr>
          <a:xfrm>
            <a:off x="0" y="6508375"/>
            <a:ext cx="1839558" cy="276999"/>
          </a:xfrm>
          <a:prstGeom prst="rect">
            <a:avLst/>
          </a:prstGeom>
          <a:noFill/>
        </p:spPr>
        <p:txBody>
          <a:bodyPr wrap="square" rtlCol="0">
            <a:spAutoFit/>
          </a:bodyPr>
          <a:lstStyle/>
          <a:p>
            <a:r>
              <a:rPr lang="en-US" sz="1200" dirty="0">
                <a:solidFill>
                  <a:schemeClr val="bg1"/>
                </a:solidFill>
              </a:rPr>
              <a:t>As of May 2023</a:t>
            </a:r>
          </a:p>
        </p:txBody>
      </p:sp>
    </p:spTree>
    <p:extLst>
      <p:ext uri="{BB962C8B-B14F-4D97-AF65-F5344CB8AC3E}">
        <p14:creationId xmlns:p14="http://schemas.microsoft.com/office/powerpoint/2010/main" val="2327456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3B96-4DFB-4EAF-9856-70A17DB6DD1F}"/>
              </a:ext>
            </a:extLst>
          </p:cNvPr>
          <p:cNvSpPr>
            <a:spLocks noGrp="1"/>
          </p:cNvSpPr>
          <p:nvPr>
            <p:ph type="title"/>
          </p:nvPr>
        </p:nvSpPr>
        <p:spPr>
          <a:xfrm>
            <a:off x="3739568" y="385701"/>
            <a:ext cx="5094514" cy="835803"/>
          </a:xfrm>
        </p:spPr>
        <p:txBody>
          <a:bodyPr>
            <a:normAutofit/>
          </a:bodyPr>
          <a:lstStyle/>
          <a:p>
            <a:pPr>
              <a:lnSpc>
                <a:spcPts val="2480"/>
              </a:lnSpc>
            </a:pPr>
            <a:r>
              <a:rPr lang="en-US" spc="-5" dirty="0">
                <a:solidFill>
                  <a:schemeClr val="tx2">
                    <a:lumMod val="50000"/>
                  </a:schemeClr>
                </a:solidFill>
                <a:cs typeface="Arial"/>
              </a:rPr>
              <a:t>DLA Aviation </a:t>
            </a:r>
            <a:br>
              <a:rPr lang="en-US" spc="-5" dirty="0">
                <a:solidFill>
                  <a:schemeClr val="tx2">
                    <a:lumMod val="50000"/>
                  </a:schemeClr>
                </a:solidFill>
                <a:cs typeface="Arial"/>
              </a:rPr>
            </a:br>
            <a:r>
              <a:rPr lang="en-US" spc="-5" dirty="0">
                <a:solidFill>
                  <a:schemeClr val="tx2">
                    <a:lumMod val="50000"/>
                  </a:schemeClr>
                </a:solidFill>
                <a:cs typeface="Arial"/>
              </a:rPr>
              <a:t>Richmond, VA</a:t>
            </a:r>
            <a:endParaRPr lang="en-US" dirty="0"/>
          </a:p>
        </p:txBody>
      </p:sp>
      <p:sp>
        <p:nvSpPr>
          <p:cNvPr id="7" name="TextBox 6">
            <a:extLst>
              <a:ext uri="{FF2B5EF4-FFF2-40B4-BE49-F238E27FC236}">
                <a16:creationId xmlns:a16="http://schemas.microsoft.com/office/drawing/2014/main" id="{964C8B7E-092A-47E7-930B-CC8AF1764E0F}"/>
              </a:ext>
            </a:extLst>
          </p:cNvPr>
          <p:cNvSpPr txBox="1"/>
          <p:nvPr/>
        </p:nvSpPr>
        <p:spPr>
          <a:xfrm>
            <a:off x="304800" y="1181379"/>
            <a:ext cx="85344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Provides global airpower supply solutions </a:t>
            </a:r>
          </a:p>
        </p:txBody>
      </p:sp>
      <p:sp>
        <p:nvSpPr>
          <p:cNvPr id="8" name="Text Box 10">
            <a:extLst>
              <a:ext uri="{FF2B5EF4-FFF2-40B4-BE49-F238E27FC236}">
                <a16:creationId xmlns:a16="http://schemas.microsoft.com/office/drawing/2014/main" id="{1320F86D-4559-4A62-A4CF-581293C70988}"/>
              </a:ext>
            </a:extLst>
          </p:cNvPr>
          <p:cNvSpPr txBox="1">
            <a:spLocks noChangeArrowheads="1"/>
          </p:cNvSpPr>
          <p:nvPr/>
        </p:nvSpPr>
        <p:spPr bwMode="auto">
          <a:xfrm>
            <a:off x="446674" y="1673989"/>
            <a:ext cx="2286000" cy="32226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ts val="1000"/>
              </a:spcBef>
              <a:spcAft>
                <a:spcPct val="0"/>
              </a:spcAft>
              <a:buClrTx/>
              <a:buSzTx/>
              <a:buFontTx/>
              <a:buNone/>
              <a:tabLst/>
              <a:defRPr/>
            </a:pPr>
            <a:r>
              <a:rPr kumimoji="0" lang="en-US" alt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AVIATION: CLASS IX</a:t>
            </a:r>
          </a:p>
        </p:txBody>
      </p:sp>
      <p:sp>
        <p:nvSpPr>
          <p:cNvPr id="12" name="Rectangle 1">
            <a:extLst>
              <a:ext uri="{FF2B5EF4-FFF2-40B4-BE49-F238E27FC236}">
                <a16:creationId xmlns:a16="http://schemas.microsoft.com/office/drawing/2014/main" id="{0AD0897F-BA4D-4CB0-9AB8-D6466D28F199}"/>
              </a:ext>
            </a:extLst>
          </p:cNvPr>
          <p:cNvSpPr>
            <a:spLocks noChangeArrowheads="1"/>
          </p:cNvSpPr>
          <p:nvPr/>
        </p:nvSpPr>
        <p:spPr bwMode="auto">
          <a:xfrm>
            <a:off x="510174" y="2094633"/>
            <a:ext cx="44450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Turbine engine components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Air frame structural parts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Flight safety equipment</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Electrical components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Aviation lighting</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Bearings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Commodities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Cables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lang="en-US" altLang="en-US" dirty="0">
                <a:solidFill>
                  <a:srgbClr val="000000"/>
                </a:solidFill>
                <a:latin typeface="Arial" panose="020B0604020202020204"/>
                <a:cs typeface="Times New Roman" panose="02020603050405020304" pitchFamily="18" charset="0"/>
              </a:rPr>
              <a:t>Hardware</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p:txBody>
      </p:sp>
      <p:sp>
        <p:nvSpPr>
          <p:cNvPr id="9" name="Text Box 10">
            <a:extLst>
              <a:ext uri="{FF2B5EF4-FFF2-40B4-BE49-F238E27FC236}">
                <a16:creationId xmlns:a16="http://schemas.microsoft.com/office/drawing/2014/main" id="{3EBAEF72-2822-4BDB-B177-93EF7795F787}"/>
              </a:ext>
            </a:extLst>
          </p:cNvPr>
          <p:cNvSpPr txBox="1">
            <a:spLocks noChangeArrowheads="1"/>
          </p:cNvSpPr>
          <p:nvPr/>
        </p:nvSpPr>
        <p:spPr bwMode="auto">
          <a:xfrm>
            <a:off x="446674" y="4659405"/>
            <a:ext cx="4078674" cy="32282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ts val="1000"/>
              </a:spcBef>
              <a:spcAft>
                <a:spcPct val="0"/>
              </a:spcAft>
              <a:buClrTx/>
              <a:buSzTx/>
              <a:buFontTx/>
              <a:buNone/>
              <a:tabLst/>
              <a:defRPr/>
            </a:pPr>
            <a:r>
              <a:rPr kumimoji="0" lang="en-US" alt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ADDITIONAL DLA AVIATION SERVICES</a:t>
            </a:r>
          </a:p>
        </p:txBody>
      </p:sp>
      <p:sp>
        <p:nvSpPr>
          <p:cNvPr id="17" name="Rectangle 1">
            <a:extLst>
              <a:ext uri="{FF2B5EF4-FFF2-40B4-BE49-F238E27FC236}">
                <a16:creationId xmlns:a16="http://schemas.microsoft.com/office/drawing/2014/main" id="{23C80D74-79E5-4F7C-85B9-0A1301CFDF7B}"/>
              </a:ext>
            </a:extLst>
          </p:cNvPr>
          <p:cNvSpPr>
            <a:spLocks noChangeArrowheads="1"/>
          </p:cNvSpPr>
          <p:nvPr/>
        </p:nvSpPr>
        <p:spPr bwMode="auto">
          <a:xfrm>
            <a:off x="512038" y="4974174"/>
            <a:ext cx="4445000" cy="1400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mn-lt"/>
                <a:cs typeface="Times New Roman" panose="02020603050405020304" pitchFamily="18" charset="0"/>
              </a:rPr>
              <a:t>Maps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mn-lt"/>
                <a:cs typeface="Times New Roman" panose="02020603050405020304" pitchFamily="18" charset="0"/>
              </a:rPr>
              <a:t>Environmental products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mn-lt"/>
                <a:cs typeface="Times New Roman" panose="02020603050405020304" pitchFamily="18" charset="0"/>
              </a:rPr>
              <a:t>Packaged petroleum</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mn-lt"/>
                <a:cs typeface="Times New Roman" panose="02020603050405020304" pitchFamily="18" charset="0"/>
              </a:rPr>
              <a:t>Industrial gases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mn-lt"/>
                <a:cs typeface="Times New Roman" panose="02020603050405020304" pitchFamily="18" charset="0"/>
              </a:rPr>
              <a:t>Industrial plant equipment</a:t>
            </a:r>
          </a:p>
        </p:txBody>
      </p:sp>
      <p:sp>
        <p:nvSpPr>
          <p:cNvPr id="14" name="Text Box 10">
            <a:extLst>
              <a:ext uri="{FF2B5EF4-FFF2-40B4-BE49-F238E27FC236}">
                <a16:creationId xmlns:a16="http://schemas.microsoft.com/office/drawing/2014/main" id="{A8088FE0-21F7-48F6-BB77-088069DA75DF}"/>
              </a:ext>
            </a:extLst>
          </p:cNvPr>
          <p:cNvSpPr txBox="1">
            <a:spLocks noChangeArrowheads="1"/>
          </p:cNvSpPr>
          <p:nvPr/>
        </p:nvSpPr>
        <p:spPr bwMode="auto">
          <a:xfrm>
            <a:off x="4803556" y="1673989"/>
            <a:ext cx="3923884" cy="55366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ts val="1000"/>
              </a:spcBef>
              <a:spcAft>
                <a:spcPct val="0"/>
              </a:spcAft>
              <a:buClrTx/>
              <a:buSzTx/>
              <a:buFontTx/>
              <a:buNone/>
              <a:tabLst/>
              <a:defRPr/>
            </a:pPr>
            <a:r>
              <a:rPr kumimoji="0" lang="en-US" alt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OPERATIONAL AND INDUSTRIAL SUPPORT</a:t>
            </a:r>
          </a:p>
        </p:txBody>
      </p:sp>
      <p:grpSp>
        <p:nvGrpSpPr>
          <p:cNvPr id="20" name="5 Supporting Images" descr="Images depicting military aircraft, a nuclear missile silo and DLA employees at work.">
            <a:extLst>
              <a:ext uri="{FF2B5EF4-FFF2-40B4-BE49-F238E27FC236}">
                <a16:creationId xmlns:a16="http://schemas.microsoft.com/office/drawing/2014/main" id="{61013FD4-09A6-904F-A4C4-F610B84AD7EA}"/>
              </a:ext>
            </a:extLst>
          </p:cNvPr>
          <p:cNvGrpSpPr/>
          <p:nvPr/>
        </p:nvGrpSpPr>
        <p:grpSpPr>
          <a:xfrm>
            <a:off x="4803556" y="2357538"/>
            <a:ext cx="3928034" cy="4044432"/>
            <a:chOff x="4803556" y="2259218"/>
            <a:chExt cx="3928034" cy="4044432"/>
          </a:xfrm>
        </p:grpSpPr>
        <p:pic>
          <p:nvPicPr>
            <p:cNvPr id="16" name="Picture 13">
              <a:extLst>
                <a:ext uri="{FF2B5EF4-FFF2-40B4-BE49-F238E27FC236}">
                  <a16:creationId xmlns:a16="http://schemas.microsoft.com/office/drawing/2014/main" id="{ABA3AD33-22B9-4AAF-93F3-01A6C13AC4C5}"/>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3556" y="2259218"/>
              <a:ext cx="1828802" cy="122104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0AFECA8-FB9E-4558-84C8-6E48D3FC9C6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3556" y="3658074"/>
              <a:ext cx="1828802" cy="1221044"/>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4B96EA2-73F6-4D97-9E64-9B893436C5C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03556" y="5082606"/>
              <a:ext cx="1828802" cy="1221044"/>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5">
              <a:extLst>
                <a:ext uri="{FF2B5EF4-FFF2-40B4-BE49-F238E27FC236}">
                  <a16:creationId xmlns:a16="http://schemas.microsoft.com/office/drawing/2014/main" id="{31A550F9-7295-44CD-9B08-FFF0A63EB95A}"/>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98640" y="2914064"/>
              <a:ext cx="1828800" cy="118914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504E479-A599-4633-99BB-17D516852C0F}"/>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94489" y="4470342"/>
              <a:ext cx="1837101" cy="1189147"/>
            </a:xfrm>
            <a:prstGeom prst="rect">
              <a:avLst/>
            </a:prstGeom>
            <a:ln>
              <a:solidFill>
                <a:schemeClr val="tx1"/>
              </a:solidFill>
            </a:ln>
            <a:effectLst>
              <a:outerShdw blurRad="292100" dist="139700" dir="2700000" algn="tl" rotWithShape="0">
                <a:srgbClr val="333333">
                  <a:alpha val="65000"/>
                </a:srgbClr>
              </a:outerShdw>
            </a:effectLst>
          </p:spPr>
        </p:pic>
      </p:gr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10</a:t>
            </a:fld>
            <a:endParaRPr lang="en-US"/>
          </a:p>
        </p:txBody>
      </p:sp>
    </p:spTree>
    <p:extLst>
      <p:ext uri="{BB962C8B-B14F-4D97-AF65-F5344CB8AC3E}">
        <p14:creationId xmlns:p14="http://schemas.microsoft.com/office/powerpoint/2010/main" val="3669590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6307-C0C0-4ECB-B6C1-1102D1A9ED74}"/>
              </a:ext>
            </a:extLst>
          </p:cNvPr>
          <p:cNvSpPr>
            <a:spLocks noGrp="1"/>
          </p:cNvSpPr>
          <p:nvPr>
            <p:ph type="title"/>
          </p:nvPr>
        </p:nvSpPr>
        <p:spPr>
          <a:xfrm>
            <a:off x="3771560" y="359216"/>
            <a:ext cx="5029200" cy="822960"/>
          </a:xfrm>
        </p:spPr>
        <p:txBody>
          <a:bodyPr>
            <a:normAutofit/>
          </a:bodyPr>
          <a:lstStyle/>
          <a:p>
            <a:pPr>
              <a:lnSpc>
                <a:spcPts val="2480"/>
              </a:lnSpc>
            </a:pPr>
            <a:r>
              <a:rPr lang="en-US" altLang="en-US" spc="-60" dirty="0">
                <a:solidFill>
                  <a:srgbClr val="002060"/>
                </a:solidFill>
                <a:latin typeface="+mn-lt"/>
                <a:cs typeface="Times New Roman" panose="02020603050405020304" pitchFamily="18" charset="0"/>
              </a:rPr>
              <a:t>DLA Land and Maritime</a:t>
            </a:r>
            <a:br>
              <a:rPr lang="en-US" altLang="en-US" spc="-60" dirty="0">
                <a:solidFill>
                  <a:srgbClr val="002060"/>
                </a:solidFill>
                <a:latin typeface="+mn-lt"/>
                <a:cs typeface="Times New Roman" panose="02020603050405020304" pitchFamily="18" charset="0"/>
              </a:rPr>
            </a:br>
            <a:r>
              <a:rPr lang="en-US" altLang="en-US" spc="-60" dirty="0">
                <a:solidFill>
                  <a:srgbClr val="002060"/>
                </a:solidFill>
                <a:latin typeface="+mn-lt"/>
                <a:cs typeface="Times New Roman" panose="02020603050405020304" pitchFamily="18" charset="0"/>
              </a:rPr>
              <a:t> Columbus, OH</a:t>
            </a:r>
            <a:endParaRPr lang="en-US" dirty="0"/>
          </a:p>
        </p:txBody>
      </p:sp>
      <p:sp>
        <p:nvSpPr>
          <p:cNvPr id="14" name="TextBox 13">
            <a:extLst>
              <a:ext uri="{FF2B5EF4-FFF2-40B4-BE49-F238E27FC236}">
                <a16:creationId xmlns:a16="http://schemas.microsoft.com/office/drawing/2014/main" id="{7A53D517-95A4-40DE-8F52-D4392FE64EC0}"/>
              </a:ext>
            </a:extLst>
          </p:cNvPr>
          <p:cNvSpPr txBox="1"/>
          <p:nvPr/>
        </p:nvSpPr>
        <p:spPr>
          <a:xfrm>
            <a:off x="495172" y="1180014"/>
            <a:ext cx="8166251" cy="400110"/>
          </a:xfrm>
          <a:prstGeom prst="rect">
            <a:avLst/>
          </a:prstGeom>
          <a:noFill/>
        </p:spPr>
        <p:txBody>
          <a:bodyPr wrap="square" rtlCol="0">
            <a:spAutoFit/>
          </a:bodyPr>
          <a:lstStyle/>
          <a:p>
            <a:pPr algn="ctr"/>
            <a:r>
              <a:rPr lang="en-US" sz="2000" b="1" dirty="0">
                <a:cs typeface="Times New Roman" panose="02020603050405020304" pitchFamily="18" charset="0"/>
              </a:rPr>
              <a:t>Provides global Land and Maritime supply chains</a:t>
            </a:r>
          </a:p>
        </p:txBody>
      </p:sp>
      <p:sp>
        <p:nvSpPr>
          <p:cNvPr id="12" name="Text Box 10">
            <a:extLst>
              <a:ext uri="{FF2B5EF4-FFF2-40B4-BE49-F238E27FC236}">
                <a16:creationId xmlns:a16="http://schemas.microsoft.com/office/drawing/2014/main" id="{9DA9FA29-23B6-4B51-9538-C2BC3537B351}"/>
              </a:ext>
            </a:extLst>
          </p:cNvPr>
          <p:cNvSpPr txBox="1">
            <a:spLocks noChangeArrowheads="1"/>
          </p:cNvSpPr>
          <p:nvPr/>
        </p:nvSpPr>
        <p:spPr bwMode="auto">
          <a:xfrm>
            <a:off x="397366" y="1698110"/>
            <a:ext cx="1976141" cy="32282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000"/>
              </a:spcBef>
              <a:defRPr/>
            </a:pPr>
            <a:r>
              <a:rPr lang="en-US" altLang="en-US" sz="15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LAND: CLASS IX</a:t>
            </a:r>
          </a:p>
        </p:txBody>
      </p:sp>
      <p:sp>
        <p:nvSpPr>
          <p:cNvPr id="10" name="Text Box 9">
            <a:extLst>
              <a:ext uri="{FF2B5EF4-FFF2-40B4-BE49-F238E27FC236}">
                <a16:creationId xmlns:a16="http://schemas.microsoft.com/office/drawing/2014/main" id="{01726112-C7D7-4507-910B-7FE80630C786}"/>
              </a:ext>
            </a:extLst>
          </p:cNvPr>
          <p:cNvSpPr txBox="1">
            <a:spLocks noChangeArrowheads="1"/>
          </p:cNvSpPr>
          <p:nvPr/>
        </p:nvSpPr>
        <p:spPr bwMode="blackWhite">
          <a:xfrm>
            <a:off x="274107" y="2213893"/>
            <a:ext cx="4360042" cy="385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90158" tIns="44286" rIns="90158" bIns="44286">
            <a:spAutoFit/>
          </a:bodyPr>
          <a:lstStyle>
            <a:lvl1pPr marL="342900" indent="-342900" eaLnBrk="0" hangingPunct="0">
              <a:defRPr>
                <a:solidFill>
                  <a:schemeClr val="tx1"/>
                </a:solidFill>
                <a:latin typeface="Arial" pitchFamily="34" charset="0"/>
              </a:defRPr>
            </a:lvl1pPr>
            <a:lvl2pPr marL="173038" indent="-173038"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Wheeled, tracked and </a:t>
            </a:r>
            <a:br>
              <a:rPr lang="en-US" altLang="en-US" sz="2200" dirty="0">
                <a:solidFill>
                  <a:srgbClr val="000000"/>
                </a:solidFill>
                <a:latin typeface="+mn-lt"/>
                <a:cs typeface="Times New Roman" panose="02020603050405020304" pitchFamily="18" charset="0"/>
              </a:rPr>
            </a:br>
            <a:r>
              <a:rPr lang="en-US" altLang="en-US" sz="2200" dirty="0">
                <a:solidFill>
                  <a:srgbClr val="000000"/>
                </a:solidFill>
                <a:latin typeface="+mn-lt"/>
                <a:cs typeface="Times New Roman" panose="02020603050405020304" pitchFamily="18" charset="0"/>
              </a:rPr>
              <a:t>heavy vehicle parts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Vehicle maintenance kits</a:t>
            </a:r>
          </a:p>
          <a:p>
            <a:pPr marL="284163" lvl="1" indent="-284163">
              <a:spcBef>
                <a:spcPts val="300"/>
              </a:spcBef>
              <a:spcAft>
                <a:spcPts val="300"/>
              </a:spcAft>
              <a:buFont typeface="Arial" pitchFamily="34" charset="0"/>
              <a:buChar char="•"/>
            </a:pPr>
            <a:r>
              <a:rPr lang="en-US" altLang="en-US" sz="2200" dirty="0">
                <a:solidFill>
                  <a:srgbClr val="000000"/>
                </a:solidFill>
                <a:cs typeface="Times New Roman" panose="02020603050405020304" pitchFamily="18" charset="0"/>
              </a:rPr>
              <a:t>Power </a:t>
            </a:r>
            <a:br>
              <a:rPr lang="en-US" altLang="en-US" sz="2200" dirty="0">
                <a:solidFill>
                  <a:srgbClr val="000000"/>
                </a:solidFill>
                <a:cs typeface="Times New Roman" panose="02020603050405020304" pitchFamily="18" charset="0"/>
              </a:rPr>
            </a:br>
            <a:r>
              <a:rPr lang="en-US" altLang="en-US" sz="2200" dirty="0">
                <a:solidFill>
                  <a:srgbClr val="000000"/>
                </a:solidFill>
                <a:cs typeface="Times New Roman" panose="02020603050405020304" pitchFamily="18" charset="0"/>
              </a:rPr>
              <a:t>transmission, </a:t>
            </a:r>
            <a:br>
              <a:rPr lang="en-US" altLang="en-US" sz="2200" dirty="0">
                <a:solidFill>
                  <a:srgbClr val="000000"/>
                </a:solidFill>
                <a:cs typeface="Times New Roman" panose="02020603050405020304" pitchFamily="18" charset="0"/>
              </a:rPr>
            </a:br>
            <a:r>
              <a:rPr lang="en-US" altLang="en-US" sz="2200" dirty="0">
                <a:solidFill>
                  <a:srgbClr val="000000"/>
                </a:solidFill>
                <a:cs typeface="Times New Roman" panose="02020603050405020304" pitchFamily="18" charset="0"/>
              </a:rPr>
              <a:t>engine and </a:t>
            </a:r>
            <a:br>
              <a:rPr lang="en-US" altLang="en-US" sz="2200" dirty="0">
                <a:solidFill>
                  <a:srgbClr val="000000"/>
                </a:solidFill>
                <a:cs typeface="Times New Roman" panose="02020603050405020304" pitchFamily="18" charset="0"/>
              </a:rPr>
            </a:br>
            <a:r>
              <a:rPr lang="en-US" altLang="en-US" sz="2200" dirty="0">
                <a:solidFill>
                  <a:srgbClr val="000000"/>
                </a:solidFill>
                <a:cs typeface="Times New Roman" panose="02020603050405020304" pitchFamily="18" charset="0"/>
              </a:rPr>
              <a:t>suspension components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Tires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Batteries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Small arms parts</a:t>
            </a:r>
            <a:r>
              <a:rPr lang="en-US" altLang="en-US" sz="2200" b="1" dirty="0">
                <a:solidFill>
                  <a:srgbClr val="000000"/>
                </a:solidFill>
                <a:latin typeface="+mn-lt"/>
                <a:cs typeface="Times New Roman" panose="02020603050405020304" pitchFamily="18" charset="0"/>
              </a:rPr>
              <a:t> </a:t>
            </a:r>
          </a:p>
        </p:txBody>
      </p:sp>
      <p:sp>
        <p:nvSpPr>
          <p:cNvPr id="13" name="Text Box 10">
            <a:extLst>
              <a:ext uri="{FF2B5EF4-FFF2-40B4-BE49-F238E27FC236}">
                <a16:creationId xmlns:a16="http://schemas.microsoft.com/office/drawing/2014/main" id="{F70ECC73-AF94-48ED-809B-508AD3DAABC1}"/>
              </a:ext>
            </a:extLst>
          </p:cNvPr>
          <p:cNvSpPr txBox="1">
            <a:spLocks noChangeArrowheads="1"/>
          </p:cNvSpPr>
          <p:nvPr/>
        </p:nvSpPr>
        <p:spPr bwMode="auto">
          <a:xfrm>
            <a:off x="5237107" y="1698110"/>
            <a:ext cx="2261095" cy="32282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000"/>
              </a:spcBef>
              <a:defRPr/>
            </a:pPr>
            <a:r>
              <a:rPr lang="en-US" altLang="en-US" sz="15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MARITIME: CLASS IX</a:t>
            </a:r>
          </a:p>
        </p:txBody>
      </p:sp>
      <p:sp>
        <p:nvSpPr>
          <p:cNvPr id="11" name="Rectangle 8">
            <a:extLst>
              <a:ext uri="{FF2B5EF4-FFF2-40B4-BE49-F238E27FC236}">
                <a16:creationId xmlns:a16="http://schemas.microsoft.com/office/drawing/2014/main" id="{5CB93FCB-2CD0-42E2-8B02-9F265022ED84}"/>
              </a:ext>
            </a:extLst>
          </p:cNvPr>
          <p:cNvSpPr>
            <a:spLocks noChangeArrowheads="1"/>
          </p:cNvSpPr>
          <p:nvPr/>
        </p:nvSpPr>
        <p:spPr bwMode="auto">
          <a:xfrm>
            <a:off x="5243883" y="2197919"/>
            <a:ext cx="3625672"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marL="173038" indent="-173038"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Valves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Fluid handling</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Electrical/electronics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Motors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Packing/gaskets</a:t>
            </a:r>
          </a:p>
        </p:txBody>
      </p:sp>
      <p:sp>
        <p:nvSpPr>
          <p:cNvPr id="15" name="Text Box 10">
            <a:extLst>
              <a:ext uri="{FF2B5EF4-FFF2-40B4-BE49-F238E27FC236}">
                <a16:creationId xmlns:a16="http://schemas.microsoft.com/office/drawing/2014/main" id="{05A87556-63EA-4441-92E2-7F25EB0FF15A}"/>
              </a:ext>
            </a:extLst>
          </p:cNvPr>
          <p:cNvSpPr txBox="1">
            <a:spLocks noChangeArrowheads="1"/>
          </p:cNvSpPr>
          <p:nvPr/>
        </p:nvSpPr>
        <p:spPr bwMode="auto">
          <a:xfrm>
            <a:off x="5243883" y="4453191"/>
            <a:ext cx="3625672" cy="29974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57200">
              <a:lnSpc>
                <a:spcPct val="90000"/>
              </a:lnSpc>
              <a:spcBef>
                <a:spcPct val="20000"/>
              </a:spcBef>
              <a:buClr>
                <a:srgbClr val="800000"/>
              </a:buClr>
              <a:buSzPct val="55000"/>
              <a:defRPr/>
            </a:pPr>
            <a:r>
              <a:rPr lang="en-US" altLang="en-US" sz="14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CONSUMABLE </a:t>
            </a:r>
            <a:r>
              <a:rPr lang="en-US" altLang="en-US" sz="15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HARDWARE</a:t>
            </a:r>
            <a:r>
              <a:rPr lang="en-US" altLang="en-US" sz="14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 CLASS IX</a:t>
            </a:r>
          </a:p>
        </p:txBody>
      </p:sp>
      <p:sp>
        <p:nvSpPr>
          <p:cNvPr id="16" name="Text Box 5">
            <a:extLst>
              <a:ext uri="{FF2B5EF4-FFF2-40B4-BE49-F238E27FC236}">
                <a16:creationId xmlns:a16="http://schemas.microsoft.com/office/drawing/2014/main" id="{7876F8ED-D2D6-4B58-B270-867FFA3B6FE4}"/>
              </a:ext>
            </a:extLst>
          </p:cNvPr>
          <p:cNvSpPr txBox="1">
            <a:spLocks noChangeArrowheads="1"/>
          </p:cNvSpPr>
          <p:nvPr/>
        </p:nvSpPr>
        <p:spPr bwMode="blackWhite">
          <a:xfrm>
            <a:off x="5243883" y="4834899"/>
            <a:ext cx="3775657" cy="125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90158" tIns="44286" rIns="90158" bIns="44286">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457200">
              <a:lnSpc>
                <a:spcPct val="100000"/>
              </a:lnSpc>
              <a:spcBef>
                <a:spcPts val="0"/>
              </a:spcBef>
              <a:spcAft>
                <a:spcPts val="600"/>
              </a:spcAft>
              <a:buSzPct val="105000"/>
            </a:pPr>
            <a:r>
              <a:rPr lang="en-US" sz="2200" dirty="0">
                <a:cs typeface="Times New Roman" panose="02020603050405020304" pitchFamily="18" charset="0"/>
              </a:rPr>
              <a:t>Consumable repair parts</a:t>
            </a:r>
          </a:p>
          <a:p>
            <a:pPr defTabSz="457200">
              <a:lnSpc>
                <a:spcPct val="100000"/>
              </a:lnSpc>
              <a:spcBef>
                <a:spcPts val="0"/>
              </a:spcBef>
              <a:spcAft>
                <a:spcPts val="600"/>
              </a:spcAft>
              <a:buSzPct val="105000"/>
            </a:pPr>
            <a:r>
              <a:rPr lang="en-US" sz="2200" dirty="0">
                <a:cs typeface="Times New Roman" panose="02020603050405020304" pitchFamily="18" charset="0"/>
              </a:rPr>
              <a:t>Fastening devices</a:t>
            </a:r>
          </a:p>
          <a:p>
            <a:pPr defTabSz="457200">
              <a:lnSpc>
                <a:spcPct val="100000"/>
              </a:lnSpc>
              <a:spcBef>
                <a:spcPts val="0"/>
              </a:spcBef>
              <a:spcAft>
                <a:spcPts val="600"/>
              </a:spcAft>
              <a:buSzPct val="105000"/>
            </a:pPr>
            <a:r>
              <a:rPr lang="en-US" sz="2200" dirty="0">
                <a:cs typeface="Times New Roman" panose="02020603050405020304" pitchFamily="18" charset="0"/>
              </a:rPr>
              <a:t>Miscellaneous hardware</a:t>
            </a:r>
            <a:endParaRPr lang="en-US" altLang="en-US" sz="2200" dirty="0"/>
          </a:p>
        </p:txBody>
      </p:sp>
      <p:pic>
        <p:nvPicPr>
          <p:cNvPr id="9" name="Submarine" descr="Half submerged submarine.">
            <a:extLst>
              <a:ext uri="{FF2B5EF4-FFF2-40B4-BE49-F238E27FC236}">
                <a16:creationId xmlns:a16="http://schemas.microsoft.com/office/drawing/2014/main" id="{4FAEDB8A-924F-41B6-95B0-8D0C0E85CA2F}"/>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995485" y="3406880"/>
            <a:ext cx="2023555" cy="10158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8" name="Personnel Carrier" descr="Iraq War era personnel carrier">
            <a:extLst>
              <a:ext uri="{FF2B5EF4-FFF2-40B4-BE49-F238E27FC236}">
                <a16:creationId xmlns:a16="http://schemas.microsoft.com/office/drawing/2014/main" id="{778FD98C-8818-46C8-B7F2-AFA1B268A5C0}"/>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88640" y="4844730"/>
            <a:ext cx="1949021" cy="13950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11</a:t>
            </a:fld>
            <a:endParaRPr lang="en-US"/>
          </a:p>
        </p:txBody>
      </p:sp>
    </p:spTree>
    <p:extLst>
      <p:ext uri="{BB962C8B-B14F-4D97-AF65-F5344CB8AC3E}">
        <p14:creationId xmlns:p14="http://schemas.microsoft.com/office/powerpoint/2010/main" val="163495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6AD0-8951-4663-802D-AB8633261FEB}"/>
              </a:ext>
            </a:extLst>
          </p:cNvPr>
          <p:cNvSpPr>
            <a:spLocks noGrp="1"/>
          </p:cNvSpPr>
          <p:nvPr>
            <p:ph type="title"/>
          </p:nvPr>
        </p:nvSpPr>
        <p:spPr>
          <a:xfrm>
            <a:off x="3777588" y="378252"/>
            <a:ext cx="5029200" cy="822960"/>
          </a:xfrm>
        </p:spPr>
        <p:txBody>
          <a:bodyPr>
            <a:normAutofit fontScale="90000"/>
          </a:bodyPr>
          <a:lstStyle/>
          <a:p>
            <a:pPr>
              <a:lnSpc>
                <a:spcPts val="2480"/>
              </a:lnSpc>
            </a:pPr>
            <a:r>
              <a:rPr lang="en-US" altLang="en-US" sz="2700" dirty="0">
                <a:solidFill>
                  <a:srgbClr val="002060"/>
                </a:solidFill>
                <a:latin typeface="+mj-lt"/>
                <a:cs typeface="Times New Roman" panose="02020603050405020304" pitchFamily="18" charset="0"/>
              </a:rPr>
              <a:t>DLA Energy </a:t>
            </a:r>
            <a:br>
              <a:rPr lang="en-US" altLang="en-US" sz="2700" dirty="0">
                <a:solidFill>
                  <a:srgbClr val="002060"/>
                </a:solidFill>
                <a:latin typeface="+mj-lt"/>
                <a:cs typeface="Times New Roman" panose="02020603050405020304" pitchFamily="18" charset="0"/>
              </a:rPr>
            </a:br>
            <a:r>
              <a:rPr lang="en-US" altLang="en-US" sz="2700" dirty="0">
                <a:solidFill>
                  <a:srgbClr val="002060"/>
                </a:solidFill>
                <a:latin typeface="+mj-lt"/>
                <a:cs typeface="Times New Roman" panose="02020603050405020304" pitchFamily="18" charset="0"/>
              </a:rPr>
              <a:t>Fort Belvoir, VA</a:t>
            </a:r>
            <a:br>
              <a:rPr lang="en-US" altLang="en-US" sz="2400" dirty="0">
                <a:solidFill>
                  <a:srgbClr val="002060"/>
                </a:solidFill>
                <a:latin typeface="+mj-lt"/>
                <a:cs typeface="Times New Roman" panose="02020603050405020304" pitchFamily="18" charset="0"/>
              </a:rPr>
            </a:br>
            <a:endParaRPr lang="en-US" dirty="0"/>
          </a:p>
        </p:txBody>
      </p:sp>
      <p:sp>
        <p:nvSpPr>
          <p:cNvPr id="8" name="TextBox 7">
            <a:extLst>
              <a:ext uri="{FF2B5EF4-FFF2-40B4-BE49-F238E27FC236}">
                <a16:creationId xmlns:a16="http://schemas.microsoft.com/office/drawing/2014/main" id="{943A11F1-2F83-4727-9FD7-5DE4447B86DA}"/>
              </a:ext>
            </a:extLst>
          </p:cNvPr>
          <p:cNvSpPr txBox="1"/>
          <p:nvPr/>
        </p:nvSpPr>
        <p:spPr>
          <a:xfrm>
            <a:off x="-4011" y="1257950"/>
            <a:ext cx="9143999" cy="369332"/>
          </a:xfrm>
          <a:prstGeom prst="rect">
            <a:avLst/>
          </a:prstGeom>
          <a:noFill/>
        </p:spPr>
        <p:txBody>
          <a:bodyPr wrap="square" rtlCol="0">
            <a:spAutoFit/>
          </a:bodyPr>
          <a:lstStyle/>
          <a:p>
            <a:pPr algn="ctr"/>
            <a:r>
              <a:rPr lang="en-US" b="1" dirty="0">
                <a:cs typeface="Times New Roman" panose="02020603050405020304" pitchFamily="18" charset="0"/>
              </a:rPr>
              <a:t>Globally resilient Energy solutions for the warfighter and whole of government</a:t>
            </a:r>
          </a:p>
        </p:txBody>
      </p:sp>
      <p:sp>
        <p:nvSpPr>
          <p:cNvPr id="13" name="Text Box 10">
            <a:extLst>
              <a:ext uri="{FF2B5EF4-FFF2-40B4-BE49-F238E27FC236}">
                <a16:creationId xmlns:a16="http://schemas.microsoft.com/office/drawing/2014/main" id="{4C95A169-FE43-4AC8-8489-2295911FDD57}"/>
              </a:ext>
            </a:extLst>
          </p:cNvPr>
          <p:cNvSpPr txBox="1">
            <a:spLocks noChangeArrowheads="1"/>
          </p:cNvSpPr>
          <p:nvPr/>
        </p:nvSpPr>
        <p:spPr bwMode="auto">
          <a:xfrm>
            <a:off x="258588" y="1666749"/>
            <a:ext cx="3753718" cy="32282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000"/>
              </a:spcBef>
              <a:defRPr/>
            </a:pPr>
            <a:r>
              <a:rPr lang="en-US" altLang="en-US" sz="15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PETROLEUM, OIL &amp; LUBES: CLASS III</a:t>
            </a:r>
          </a:p>
        </p:txBody>
      </p:sp>
      <p:sp>
        <p:nvSpPr>
          <p:cNvPr id="7" name="Rectangle 7">
            <a:extLst>
              <a:ext uri="{FF2B5EF4-FFF2-40B4-BE49-F238E27FC236}">
                <a16:creationId xmlns:a16="http://schemas.microsoft.com/office/drawing/2014/main" id="{A7D84493-2EA8-4F2B-972E-76A34A977F63}"/>
              </a:ext>
            </a:extLst>
          </p:cNvPr>
          <p:cNvSpPr>
            <a:spLocks noChangeArrowheads="1"/>
          </p:cNvSpPr>
          <p:nvPr/>
        </p:nvSpPr>
        <p:spPr bwMode="auto">
          <a:xfrm>
            <a:off x="166771" y="2001565"/>
            <a:ext cx="4203509"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4163" indent="-284163">
              <a:spcBef>
                <a:spcPts val="600"/>
              </a:spcBef>
              <a:spcAft>
                <a:spcPts val="600"/>
              </a:spcAft>
              <a:buClr>
                <a:srgbClr val="000000"/>
              </a:buClr>
              <a:buSzPct val="100000"/>
              <a:buFont typeface="Arial" pitchFamily="34" charset="0"/>
              <a:buChar char="•"/>
            </a:pPr>
            <a:r>
              <a:rPr lang="en-US" altLang="en-US" sz="1600" dirty="0">
                <a:solidFill>
                  <a:srgbClr val="000000"/>
                </a:solidFill>
                <a:latin typeface="+mn-lt"/>
                <a:cs typeface="Times New Roman" panose="02020603050405020304" pitchFamily="18" charset="0"/>
              </a:rPr>
              <a:t>DOD Executive Agent and DOD Integrated Materiel Manager for all bulk petroleum </a:t>
            </a:r>
          </a:p>
          <a:p>
            <a:pPr marL="8556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latin typeface="+mn-lt"/>
                <a:cs typeface="Times New Roman" panose="02020603050405020304" pitchFamily="18" charset="0"/>
              </a:rPr>
              <a:t>Commercial and MILSPEC fuels</a:t>
            </a:r>
          </a:p>
          <a:p>
            <a:pPr marL="8556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latin typeface="+mn-lt"/>
                <a:cs typeface="Times New Roman" panose="02020603050405020304" pitchFamily="18" charset="0"/>
              </a:rPr>
              <a:t>Storage, laboratory, and alongside aircraft refueling support</a:t>
            </a:r>
          </a:p>
          <a:p>
            <a:pPr marL="8556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latin typeface="+mn-lt"/>
                <a:cs typeface="Times New Roman" panose="02020603050405020304" pitchFamily="18" charset="0"/>
              </a:rPr>
              <a:t>End to end supply chain management</a:t>
            </a:r>
          </a:p>
          <a:p>
            <a:pPr marL="8556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latin typeface="+mn-lt"/>
                <a:cs typeface="Times New Roman" panose="02020603050405020304" pitchFamily="18" charset="0"/>
              </a:rPr>
              <a:t>Fuels international agreements</a:t>
            </a:r>
          </a:p>
        </p:txBody>
      </p:sp>
      <p:sp>
        <p:nvSpPr>
          <p:cNvPr id="15" name="Text Box 10">
            <a:extLst>
              <a:ext uri="{FF2B5EF4-FFF2-40B4-BE49-F238E27FC236}">
                <a16:creationId xmlns:a16="http://schemas.microsoft.com/office/drawing/2014/main" id="{75AF873D-6CB3-4B47-ABF5-8AC078660464}"/>
              </a:ext>
            </a:extLst>
          </p:cNvPr>
          <p:cNvSpPr txBox="1">
            <a:spLocks noChangeArrowheads="1"/>
          </p:cNvSpPr>
          <p:nvPr/>
        </p:nvSpPr>
        <p:spPr bwMode="auto">
          <a:xfrm>
            <a:off x="4978990" y="1680394"/>
            <a:ext cx="3753718" cy="32282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000"/>
              </a:spcBef>
              <a:defRPr/>
            </a:pPr>
            <a:r>
              <a:rPr lang="en-US" altLang="en-US" sz="15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ENERGY SERVICES &amp; COMMODITIES</a:t>
            </a:r>
          </a:p>
        </p:txBody>
      </p:sp>
      <p:sp>
        <p:nvSpPr>
          <p:cNvPr id="14" name="TextBox 13">
            <a:extLst>
              <a:ext uri="{FF2B5EF4-FFF2-40B4-BE49-F238E27FC236}">
                <a16:creationId xmlns:a16="http://schemas.microsoft.com/office/drawing/2014/main" id="{FB406B78-ABB8-4E55-879B-2E29348D25E2}"/>
              </a:ext>
            </a:extLst>
          </p:cNvPr>
          <p:cNvSpPr txBox="1"/>
          <p:nvPr/>
        </p:nvSpPr>
        <p:spPr>
          <a:xfrm>
            <a:off x="4871712" y="2010883"/>
            <a:ext cx="4167102" cy="2677656"/>
          </a:xfrm>
          <a:prstGeom prst="rect">
            <a:avLst/>
          </a:prstGeom>
          <a:noFill/>
        </p:spPr>
        <p:txBody>
          <a:bodyPr wrap="square" rtlCol="0">
            <a:spAutoFit/>
          </a:bodyPr>
          <a:lstStyle/>
          <a:p>
            <a:pPr marL="284163" indent="-284163">
              <a:spcBef>
                <a:spcPts val="600"/>
              </a:spcBef>
              <a:spcAft>
                <a:spcPts val="600"/>
              </a:spcAft>
              <a:buClr>
                <a:srgbClr val="000000"/>
              </a:buClr>
              <a:buSzPct val="100000"/>
              <a:buFont typeface="Arial" pitchFamily="34" charset="0"/>
              <a:buChar char="•"/>
            </a:pPr>
            <a:r>
              <a:rPr lang="en-US" altLang="en-US" sz="1600" dirty="0">
                <a:solidFill>
                  <a:srgbClr val="000000"/>
                </a:solidFill>
                <a:cs typeface="Times New Roman" panose="02020603050405020304" pitchFamily="18" charset="0"/>
              </a:rPr>
              <a:t>Aerospace energy</a:t>
            </a:r>
          </a:p>
          <a:p>
            <a:pPr marL="7413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cs typeface="Times New Roman" panose="02020603050405020304" pitchFamily="18" charset="0"/>
              </a:rPr>
              <a:t>Bulk liquid propellants, cryogenics, specialty chemicals, and gases</a:t>
            </a:r>
          </a:p>
          <a:p>
            <a:pPr marL="284163" indent="-284163">
              <a:spcBef>
                <a:spcPts val="600"/>
              </a:spcBef>
              <a:spcAft>
                <a:spcPts val="600"/>
              </a:spcAft>
              <a:buClr>
                <a:srgbClr val="000000"/>
              </a:buClr>
              <a:buSzPct val="100000"/>
              <a:buFont typeface="Arial" pitchFamily="34" charset="0"/>
              <a:buChar char="•"/>
            </a:pPr>
            <a:r>
              <a:rPr lang="en-US" altLang="en-US" sz="1600" dirty="0">
                <a:solidFill>
                  <a:srgbClr val="000000"/>
                </a:solidFill>
                <a:cs typeface="Times New Roman" panose="02020603050405020304" pitchFamily="18" charset="0"/>
              </a:rPr>
              <a:t> Installation energy</a:t>
            </a:r>
          </a:p>
          <a:p>
            <a:pPr marL="7413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cs typeface="Times New Roman" panose="02020603050405020304" pitchFamily="18" charset="0"/>
              </a:rPr>
              <a:t>Natural gas, electricity, renewable power, energy savings performance contracts</a:t>
            </a:r>
          </a:p>
          <a:p>
            <a:pPr marL="284163" indent="-284163">
              <a:spcBef>
                <a:spcPts val="600"/>
              </a:spcBef>
              <a:spcAft>
                <a:spcPts val="600"/>
              </a:spcAft>
              <a:buClr>
                <a:srgbClr val="000000"/>
              </a:buClr>
              <a:buSzPct val="100000"/>
              <a:buFont typeface="Arial" pitchFamily="34" charset="0"/>
              <a:buChar char="•"/>
            </a:pPr>
            <a:r>
              <a:rPr lang="en-US" altLang="en-US" sz="1600" dirty="0">
                <a:solidFill>
                  <a:srgbClr val="000000"/>
                </a:solidFill>
                <a:cs typeface="Times New Roman" panose="02020603050405020304" pitchFamily="18" charset="0"/>
              </a:rPr>
              <a:t>Utilities system privatization</a:t>
            </a:r>
            <a:endParaRPr lang="en-US" altLang="en-US" dirty="0">
              <a:solidFill>
                <a:srgbClr val="000000"/>
              </a:solidFill>
              <a:cs typeface="Times New Roman" panose="02020603050405020304" pitchFamily="18" charset="0"/>
            </a:endParaRPr>
          </a:p>
        </p:txBody>
      </p:sp>
      <p:grpSp>
        <p:nvGrpSpPr>
          <p:cNvPr id="17" name="Group 16" descr="Images depicting fuel storage tanks, gas and oil pipeline and gauge, solar panels and liftoff pad with billowing smoke and rocket tower.">
            <a:extLst>
              <a:ext uri="{FF2B5EF4-FFF2-40B4-BE49-F238E27FC236}">
                <a16:creationId xmlns:a16="http://schemas.microsoft.com/office/drawing/2014/main" id="{DDE14ED6-9C6F-2E40-94D0-97FD13E6489D}"/>
              </a:ext>
            </a:extLst>
          </p:cNvPr>
          <p:cNvGrpSpPr/>
          <p:nvPr/>
        </p:nvGrpSpPr>
        <p:grpSpPr>
          <a:xfrm>
            <a:off x="258588" y="4902198"/>
            <a:ext cx="8641080" cy="1449703"/>
            <a:chOff x="258588" y="4902198"/>
            <a:chExt cx="8641080" cy="1449703"/>
          </a:xfrm>
        </p:grpSpPr>
        <p:pic>
          <p:nvPicPr>
            <p:cNvPr id="9" name="Picture 8">
              <a:extLst>
                <a:ext uri="{FF2B5EF4-FFF2-40B4-BE49-F238E27FC236}">
                  <a16:creationId xmlns:a16="http://schemas.microsoft.com/office/drawing/2014/main" id="{90ACC354-38F7-4402-83A3-7EC5E6EC888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588" y="4902199"/>
              <a:ext cx="2009938" cy="1432375"/>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1" name="Picture 10">
              <a:extLst>
                <a:ext uri="{FF2B5EF4-FFF2-40B4-BE49-F238E27FC236}">
                  <a16:creationId xmlns:a16="http://schemas.microsoft.com/office/drawing/2014/main" id="{90180825-5226-4A39-AB83-360E67A7F772}"/>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2467517" y="4917552"/>
              <a:ext cx="2011680" cy="1432376"/>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2" name="Picture 11">
              <a:extLst>
                <a:ext uri="{FF2B5EF4-FFF2-40B4-BE49-F238E27FC236}">
                  <a16:creationId xmlns:a16="http://schemas.microsoft.com/office/drawing/2014/main" id="{3471252F-E952-474B-AF34-13DFA1991195}"/>
                </a:ext>
                <a:ext uri="{C183D7F6-B498-43B3-948B-1728B52AA6E4}">
                  <adec:decorative xmlns:adec="http://schemas.microsoft.com/office/drawing/2017/decorative" val="1"/>
                </a:ext>
              </a:extLst>
            </p:cNvPr>
            <p:cNvPicPr>
              <a:picLocks/>
            </p:cNvPicPr>
            <p:nvPr/>
          </p:nvPicPr>
          <p:blipFill rotWithShape="1">
            <a:blip r:embed="rId5" cstate="print">
              <a:extLst>
                <a:ext uri="{28A0092B-C50C-407E-A947-70E740481C1C}">
                  <a14:useLocalDpi xmlns:a14="http://schemas.microsoft.com/office/drawing/2010/main"/>
                </a:ext>
              </a:extLst>
            </a:blip>
            <a:srcRect r="-557"/>
            <a:stretch/>
          </p:blipFill>
          <p:spPr>
            <a:xfrm>
              <a:off x="4678188" y="4902198"/>
              <a:ext cx="2011680" cy="1439853"/>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0" name="Picture 9">
              <a:extLst>
                <a:ext uri="{FF2B5EF4-FFF2-40B4-BE49-F238E27FC236}">
                  <a16:creationId xmlns:a16="http://schemas.microsoft.com/office/drawing/2014/main" id="{10214ACF-1BED-4388-B0F3-F2AB69306248}"/>
                </a:ext>
                <a:ext uri="{C183D7F6-B498-43B3-948B-1728B52AA6E4}">
                  <adec:decorative xmlns:adec="http://schemas.microsoft.com/office/drawing/2017/decorative" val="1"/>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6887988" y="4919524"/>
              <a:ext cx="2011680" cy="1432377"/>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grpSp>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12</a:t>
            </a:fld>
            <a:endParaRPr lang="en-US"/>
          </a:p>
        </p:txBody>
      </p:sp>
    </p:spTree>
    <p:extLst>
      <p:ext uri="{BB962C8B-B14F-4D97-AF65-F5344CB8AC3E}">
        <p14:creationId xmlns:p14="http://schemas.microsoft.com/office/powerpoint/2010/main" val="1755974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AD825E-AFCE-477E-8FFF-1D14BBBF7C78}"/>
              </a:ext>
              <a:ext uri="{C183D7F6-B498-43B3-948B-1728B52AA6E4}">
                <adec:decorative xmlns:adec="http://schemas.microsoft.com/office/drawing/2017/decorative" val="1"/>
              </a:ext>
            </a:extLst>
          </p:cNvPr>
          <p:cNvPicPr>
            <a:picLocks noChangeAspect="1"/>
          </p:cNvPicPr>
          <p:nvPr/>
        </p:nvPicPr>
        <p:blipFill rotWithShape="1">
          <a:blip r:embed="rId13" cstate="print">
            <a:alphaModFix amt="20000"/>
            <a:extLst>
              <a:ext uri="{28A0092B-C50C-407E-A947-70E740481C1C}">
                <a14:useLocalDpi xmlns:a14="http://schemas.microsoft.com/office/drawing/2010/main"/>
              </a:ext>
            </a:extLst>
          </a:blip>
          <a:srcRect b="13964"/>
          <a:stretch/>
        </p:blipFill>
        <p:spPr>
          <a:xfrm>
            <a:off x="12359" y="4362778"/>
            <a:ext cx="4661206" cy="2199581"/>
          </a:xfrm>
          <a:prstGeom prst="rect">
            <a:avLst/>
          </a:prstGeom>
        </p:spPr>
      </p:pic>
      <p:pic>
        <p:nvPicPr>
          <p:cNvPr id="11" name="Picture 10">
            <a:extLst>
              <a:ext uri="{FF2B5EF4-FFF2-40B4-BE49-F238E27FC236}">
                <a16:creationId xmlns:a16="http://schemas.microsoft.com/office/drawing/2014/main" id="{C338D58F-366C-4B39-9A79-632B6320E237}"/>
              </a:ext>
              <a:ext uri="{C183D7F6-B498-43B3-948B-1728B52AA6E4}">
                <adec:decorative xmlns:adec="http://schemas.microsoft.com/office/drawing/2017/decorative" val="1"/>
              </a:ext>
            </a:extLst>
          </p:cNvPr>
          <p:cNvPicPr>
            <a:picLocks noChangeAspect="1"/>
          </p:cNvPicPr>
          <p:nvPr/>
        </p:nvPicPr>
        <p:blipFill>
          <a:blip r:embed="rId14" cstate="print">
            <a:alphaModFix amt="20000"/>
            <a:extLst>
              <a:ext uri="{28A0092B-C50C-407E-A947-70E740481C1C}">
                <a14:useLocalDpi xmlns:a14="http://schemas.microsoft.com/office/drawing/2010/main"/>
              </a:ext>
            </a:extLst>
          </a:blip>
          <a:stretch>
            <a:fillRect/>
          </a:stretch>
        </p:blipFill>
        <p:spPr>
          <a:xfrm>
            <a:off x="4673565" y="1846399"/>
            <a:ext cx="4496332" cy="2450600"/>
          </a:xfrm>
          <a:prstGeom prst="rect">
            <a:avLst/>
          </a:prstGeom>
        </p:spPr>
      </p:pic>
      <p:pic>
        <p:nvPicPr>
          <p:cNvPr id="143" name="Picture 142">
            <a:extLst>
              <a:ext uri="{FF2B5EF4-FFF2-40B4-BE49-F238E27FC236}">
                <a16:creationId xmlns:a16="http://schemas.microsoft.com/office/drawing/2014/main" id="{65C10D14-F81D-4A4F-82BB-D035840930BC}"/>
              </a:ext>
              <a:ext uri="{C183D7F6-B498-43B3-948B-1728B52AA6E4}">
                <adec:decorative xmlns:adec="http://schemas.microsoft.com/office/drawing/2017/decorative" val="1"/>
              </a:ext>
            </a:extLst>
          </p:cNvPr>
          <p:cNvPicPr>
            <a:picLocks noChangeAspect="1"/>
          </p:cNvPicPr>
          <p:nvPr/>
        </p:nvPicPr>
        <p:blipFill rotWithShape="1">
          <a:blip r:embed="rId15" cstate="print">
            <a:alphaModFix amt="35000"/>
            <a:extLst>
              <a:ext uri="{28A0092B-C50C-407E-A947-70E740481C1C}">
                <a14:useLocalDpi xmlns:a14="http://schemas.microsoft.com/office/drawing/2010/main"/>
              </a:ext>
            </a:extLst>
          </a:blip>
          <a:srcRect/>
          <a:stretch/>
        </p:blipFill>
        <p:spPr>
          <a:xfrm>
            <a:off x="12359" y="1814893"/>
            <a:ext cx="4719783" cy="2718253"/>
          </a:xfrm>
          <a:prstGeom prst="rect">
            <a:avLst/>
          </a:prstGeom>
        </p:spPr>
      </p:pic>
      <p:pic>
        <p:nvPicPr>
          <p:cNvPr id="144" name="Picture 143">
            <a:extLst>
              <a:ext uri="{FF2B5EF4-FFF2-40B4-BE49-F238E27FC236}">
                <a16:creationId xmlns:a16="http://schemas.microsoft.com/office/drawing/2014/main" id="{AE5E25F7-5449-4925-A12E-AAA1BE3610D7}"/>
              </a:ext>
              <a:ext uri="{C183D7F6-B498-43B3-948B-1728B52AA6E4}">
                <adec:decorative xmlns:adec="http://schemas.microsoft.com/office/drawing/2017/decorative" val="1"/>
              </a:ext>
            </a:extLst>
          </p:cNvPr>
          <p:cNvPicPr>
            <a:picLocks noChangeAspect="1"/>
          </p:cNvPicPr>
          <p:nvPr/>
        </p:nvPicPr>
        <p:blipFill rotWithShape="1">
          <a:blip r:embed="rId16" cstate="print">
            <a:alphaModFix amt="35000"/>
            <a:extLst>
              <a:ext uri="{28A0092B-C50C-407E-A947-70E740481C1C}">
                <a14:useLocalDpi xmlns:a14="http://schemas.microsoft.com/office/drawing/2010/main"/>
              </a:ext>
            </a:extLst>
          </a:blip>
          <a:srcRect/>
          <a:stretch/>
        </p:blipFill>
        <p:spPr>
          <a:xfrm>
            <a:off x="4673566" y="3877264"/>
            <a:ext cx="4458076" cy="2608896"/>
          </a:xfrm>
          <a:prstGeom prst="rect">
            <a:avLst/>
          </a:prstGeom>
        </p:spPr>
      </p:pic>
      <p:sp>
        <p:nvSpPr>
          <p:cNvPr id="5" name="Title 1"/>
          <p:cNvSpPr txBox="1">
            <a:spLocks noGrp="1" noChangeArrowheads="1"/>
          </p:cNvSpPr>
          <p:nvPr>
            <p:ph type="title" idx="4294967295"/>
          </p:nvPr>
        </p:nvSpPr>
        <p:spPr bwMode="auto">
          <a:xfrm>
            <a:off x="4002986" y="389611"/>
            <a:ext cx="4912413" cy="68580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457200" rtl="0" eaLnBrk="1" fontAlgn="base" latinLnBrk="0" hangingPunct="1">
              <a:lnSpc>
                <a:spcPts val="2480"/>
              </a:lnSpc>
              <a:spcBef>
                <a:spcPct val="0"/>
              </a:spcBef>
              <a:spcAft>
                <a:spcPct val="0"/>
              </a:spcAft>
              <a:buClrTx/>
              <a:buSzTx/>
              <a:buFontTx/>
              <a:buNone/>
              <a:tabLst/>
              <a:defRPr/>
            </a:pPr>
            <a:r>
              <a:rPr kumimoji="0" lang="en-US" altLang="en-US" sz="2400" b="1" i="0" u="none" strike="noStrike" kern="1200" cap="none" spc="-50" normalizeH="0" baseline="0" noProof="0" dirty="0">
                <a:ln>
                  <a:noFill/>
                </a:ln>
                <a:solidFill>
                  <a:srgbClr val="002060"/>
                </a:solidFill>
                <a:effectLst/>
                <a:uLnTx/>
                <a:uFillTx/>
                <a:latin typeface="Arial" panose="020B0604020202020204"/>
                <a:ea typeface="+mj-ea"/>
                <a:cs typeface="Times New Roman" panose="02020603050405020304" pitchFamily="18" charset="0"/>
              </a:rPr>
              <a:t>DLA Distribution </a:t>
            </a:r>
            <a:br>
              <a:rPr kumimoji="0" lang="en-US" altLang="en-US" sz="2400" b="1" i="0" u="none" strike="noStrike" kern="1200" cap="none" spc="-50" normalizeH="0" baseline="0" noProof="0" dirty="0">
                <a:ln>
                  <a:noFill/>
                </a:ln>
                <a:solidFill>
                  <a:srgbClr val="002060"/>
                </a:solidFill>
                <a:effectLst/>
                <a:uLnTx/>
                <a:uFillTx/>
                <a:latin typeface="Arial" panose="020B0604020202020204"/>
                <a:ea typeface="+mj-ea"/>
                <a:cs typeface="Times New Roman" panose="02020603050405020304" pitchFamily="18" charset="0"/>
              </a:rPr>
            </a:br>
            <a:r>
              <a:rPr kumimoji="0" lang="en-US" altLang="en-US" sz="2400" b="1" i="0" u="none" strike="noStrike" kern="1200" cap="none" spc="-50" normalizeH="0" baseline="0" noProof="0" dirty="0">
                <a:ln>
                  <a:noFill/>
                </a:ln>
                <a:solidFill>
                  <a:srgbClr val="002060"/>
                </a:solidFill>
                <a:effectLst/>
                <a:uLnTx/>
                <a:uFillTx/>
                <a:latin typeface="Arial" panose="020B0604020202020204"/>
                <a:ea typeface="+mj-ea"/>
                <a:cs typeface="Times New Roman" panose="02020603050405020304" pitchFamily="18" charset="0"/>
              </a:rPr>
              <a:t>New Cumberland, PA</a:t>
            </a:r>
          </a:p>
        </p:txBody>
      </p:sp>
      <p:sp>
        <p:nvSpPr>
          <p:cNvPr id="6" name="Title 2">
            <a:extLst>
              <a:ext uri="{FF2B5EF4-FFF2-40B4-BE49-F238E27FC236}">
                <a16:creationId xmlns:a16="http://schemas.microsoft.com/office/drawing/2014/main" id="{E9CE2B4B-D8F8-4E42-BFE1-2FF4A8057C2D}"/>
              </a:ext>
            </a:extLst>
          </p:cNvPr>
          <p:cNvSpPr txBox="1">
            <a:spLocks/>
          </p:cNvSpPr>
          <p:nvPr/>
        </p:nvSpPr>
        <p:spPr>
          <a:xfrm>
            <a:off x="4512" y="1118348"/>
            <a:ext cx="9144000" cy="463103"/>
          </a:xfrm>
          <a:prstGeom prst="rect">
            <a:avLst/>
          </a:prstGeom>
          <a:noFill/>
        </p:spPr>
        <p:txBody>
          <a:bodyPr anchor="ct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normalizeH="0" baseline="0" noProof="0" dirty="0">
                <a:ln>
                  <a:noFill/>
                </a:ln>
                <a:effectLst/>
                <a:uLnTx/>
                <a:uFillTx/>
                <a:latin typeface="+mj-lt"/>
                <a:ea typeface="+mj-ea"/>
                <a:cs typeface="Times New Roman" panose="02020603050405020304" pitchFamily="18" charset="0"/>
              </a:rPr>
              <a:t>DOD’s joint </a:t>
            </a:r>
            <a:r>
              <a:rPr lang="en-US" sz="2000" dirty="0">
                <a:latin typeface="+mj-lt"/>
                <a:cs typeface="Times New Roman" panose="02020603050405020304" pitchFamily="18" charset="0"/>
              </a:rPr>
              <a:t>s</a:t>
            </a:r>
            <a:r>
              <a:rPr kumimoji="0" lang="en-US" sz="2000" b="1" u="none" strike="noStrike" kern="1200" cap="none" normalizeH="0" baseline="0" noProof="0" dirty="0" err="1">
                <a:ln>
                  <a:noFill/>
                </a:ln>
                <a:effectLst/>
                <a:uLnTx/>
                <a:uFillTx/>
                <a:latin typeface="+mj-lt"/>
                <a:ea typeface="+mj-ea"/>
                <a:cs typeface="Times New Roman" panose="02020603050405020304" pitchFamily="18" charset="0"/>
              </a:rPr>
              <a:t>torage</a:t>
            </a:r>
            <a:r>
              <a:rPr kumimoji="0" lang="en-US" sz="2000" b="1" u="none" strike="noStrike" kern="1200" cap="none" normalizeH="0" baseline="0" noProof="0" dirty="0">
                <a:ln>
                  <a:noFill/>
                </a:ln>
                <a:effectLst/>
                <a:uLnTx/>
                <a:uFillTx/>
                <a:latin typeface="+mj-lt"/>
                <a:ea typeface="+mj-ea"/>
                <a:cs typeface="Times New Roman" panose="02020603050405020304" pitchFamily="18" charset="0"/>
              </a:rPr>
              <a:t> and distribution </a:t>
            </a:r>
            <a:r>
              <a:rPr lang="en-US" sz="2000" dirty="0">
                <a:latin typeface="+mj-lt"/>
                <a:cs typeface="Times New Roman" panose="02020603050405020304" pitchFamily="18" charset="0"/>
              </a:rPr>
              <a:t>p</a:t>
            </a:r>
            <a:r>
              <a:rPr kumimoji="0" lang="en-US" sz="2000" b="1" u="none" strike="noStrike" kern="1200" cap="none" normalizeH="0" baseline="0" noProof="0" dirty="0" err="1">
                <a:ln>
                  <a:noFill/>
                </a:ln>
                <a:effectLst/>
                <a:uLnTx/>
                <a:uFillTx/>
                <a:latin typeface="+mj-lt"/>
                <a:ea typeface="+mj-ea"/>
                <a:cs typeface="Times New Roman" panose="02020603050405020304" pitchFamily="18" charset="0"/>
              </a:rPr>
              <a:t>rovider</a:t>
            </a:r>
            <a:endParaRPr kumimoji="0" lang="en-US" sz="2000" b="1" u="none" strike="noStrike" kern="1200" cap="none" normalizeH="0" baseline="0" noProof="0" dirty="0">
              <a:ln>
                <a:noFill/>
              </a:ln>
              <a:effectLst/>
              <a:uLnTx/>
              <a:uFillTx/>
              <a:latin typeface="+mj-lt"/>
              <a:ea typeface="+mj-ea"/>
              <a:cs typeface="Times New Roman" panose="02020603050405020304" pitchFamily="18" charset="0"/>
            </a:endParaRPr>
          </a:p>
        </p:txBody>
      </p:sp>
      <p:pic>
        <p:nvPicPr>
          <p:cNvPr id="14" name="Picture 7" descr="Warehousing and Storage facility&#10;">
            <a:extLst>
              <a:ext uri="{FF2B5EF4-FFF2-40B4-BE49-F238E27FC236}">
                <a16:creationId xmlns:a16="http://schemas.microsoft.com/office/drawing/2014/main" id="{4AFC2555-ED83-4540-8A0C-D76031AE3809}"/>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343108" y="1596615"/>
            <a:ext cx="2552447" cy="1591056"/>
          </a:xfrm>
          <a:prstGeom prst="rect">
            <a:avLst/>
          </a:prstGeom>
          <a:solidFill>
            <a:schemeClr val="accent1"/>
          </a:solidFill>
          <a:ln w="9525">
            <a:solidFill>
              <a:schemeClr val="tx1"/>
            </a:solidFill>
            <a:miter lim="800000"/>
            <a:headEnd/>
            <a:tailEnd/>
          </a:ln>
          <a:effectLst/>
          <a:scene3d>
            <a:camera prst="orthographicFront"/>
            <a:lightRig rig="threePt" dir="t"/>
          </a:scene3d>
          <a:sp3d>
            <a:bevelT/>
          </a:sp3d>
        </p:spPr>
      </p:pic>
      <p:sp>
        <p:nvSpPr>
          <p:cNvPr id="24" name="storage">
            <a:extLst>
              <a:ext uri="{FF2B5EF4-FFF2-40B4-BE49-F238E27FC236}">
                <a16:creationId xmlns:a16="http://schemas.microsoft.com/office/drawing/2014/main" id="{FC506233-A686-4680-AA09-6B2442FEE218}"/>
              </a:ext>
            </a:extLst>
          </p:cNvPr>
          <p:cNvSpPr>
            <a:spLocks noChangeArrowheads="1"/>
          </p:cNvSpPr>
          <p:nvPr>
            <p:custDataLst>
              <p:tags r:id="rId1"/>
            </p:custDataLst>
          </p:nvPr>
        </p:nvSpPr>
        <p:spPr bwMode="auto">
          <a:xfrm>
            <a:off x="411782" y="2499395"/>
            <a:ext cx="2367623" cy="568435"/>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marL="0" marR="0" lvl="0" indent="0" algn="ctr" defTabSz="914400" rtl="0" eaLnBrk="0" fontAlgn="auto" latinLnBrk="0" hangingPunct="0">
              <a:lnSpc>
                <a:spcPts val="1700"/>
              </a:lnSpc>
              <a:spcBef>
                <a:spcPts val="100"/>
              </a:spcBef>
              <a:spcAft>
                <a:spcPts val="100"/>
              </a:spcAft>
              <a:buClr>
                <a:prstClr val="black"/>
              </a:buClr>
              <a:buSzTx/>
              <a:buFontTx/>
              <a:buNone/>
              <a:tabLst/>
              <a:defRPr/>
            </a:pPr>
            <a:r>
              <a:rPr kumimoji="0" lang="en-GB" sz="1400" b="1" i="0" strike="noStrike" kern="1200" cap="none" spc="0" normalizeH="0" baseline="0" noProof="0" dirty="0">
                <a:ln>
                  <a:noFill/>
                </a:ln>
                <a:solidFill>
                  <a:prstClr val="black"/>
                </a:solidFill>
                <a:effectLst/>
                <a:uLnTx/>
                <a:uFillTx/>
                <a:ea typeface="+mn-ea"/>
                <a:cs typeface="Arial" pitchFamily="34" charset="0"/>
              </a:rPr>
              <a:t>Storage &amp; Distribution Functions </a:t>
            </a:r>
            <a:endParaRPr kumimoji="0" lang="en-GB" sz="1400" b="0" i="0" strike="noStrike" kern="1200" cap="none" spc="0" normalizeH="0" baseline="0" noProof="0" dirty="0">
              <a:ln>
                <a:noFill/>
              </a:ln>
              <a:solidFill>
                <a:prstClr val="black"/>
              </a:solidFill>
              <a:effectLst/>
              <a:uLnTx/>
              <a:uFillTx/>
              <a:ea typeface="+mn-ea"/>
              <a:cs typeface="Arial" pitchFamily="34" charset="0"/>
            </a:endParaRPr>
          </a:p>
        </p:txBody>
      </p:sp>
      <p:sp>
        <p:nvSpPr>
          <p:cNvPr id="19" name="Rectangle 14">
            <a:extLst>
              <a:ext uri="{FF2B5EF4-FFF2-40B4-BE49-F238E27FC236}">
                <a16:creationId xmlns:a16="http://schemas.microsoft.com/office/drawing/2014/main" id="{8F64F630-7EDF-45C1-AF30-88E0EC719F77}"/>
              </a:ext>
            </a:extLst>
          </p:cNvPr>
          <p:cNvSpPr>
            <a:spLocks noChangeArrowheads="1"/>
          </p:cNvSpPr>
          <p:nvPr>
            <p:custDataLst>
              <p:tags r:id="rId2"/>
            </p:custDataLst>
          </p:nvPr>
        </p:nvSpPr>
        <p:spPr bwMode="auto">
          <a:xfrm>
            <a:off x="363785" y="3156023"/>
            <a:ext cx="2506885" cy="899178"/>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88" marR="0" lvl="0" indent="-179388" algn="l" defTabSz="914400" rtl="0" eaLnBrk="0" fontAlgn="auto" latinLnBrk="0" hangingPunct="0">
              <a:lnSpc>
                <a:spcPct val="1000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Wholesale and </a:t>
            </a:r>
            <a:r>
              <a:rPr lang="en-GB" sz="1200" b="1" dirty="0">
                <a:solidFill>
                  <a:prstClr val="black"/>
                </a:solidFill>
                <a:cs typeface="Arial" pitchFamily="34" charset="0"/>
              </a:rPr>
              <a:t>r</a:t>
            </a:r>
            <a:r>
              <a:rPr kumimoji="0" lang="en-GB" sz="1200" b="1" i="0" u="none" strike="noStrike" kern="1200" cap="none" spc="0" normalizeH="0" baseline="0" noProof="0" dirty="0" err="1">
                <a:ln>
                  <a:noFill/>
                </a:ln>
                <a:solidFill>
                  <a:prstClr val="black"/>
                </a:solidFill>
                <a:effectLst/>
                <a:uLnTx/>
                <a:uFillTx/>
                <a:ea typeface="+mn-ea"/>
                <a:cs typeface="Arial" pitchFamily="34" charset="0"/>
              </a:rPr>
              <a:t>etail</a:t>
            </a:r>
            <a:r>
              <a:rPr kumimoji="0" lang="en-GB" sz="1200" b="1" i="0" u="none" strike="noStrike" kern="1200" cap="none" spc="0" normalizeH="0" baseline="0" noProof="0" dirty="0">
                <a:ln>
                  <a:noFill/>
                </a:ln>
                <a:solidFill>
                  <a:prstClr val="black"/>
                </a:solidFill>
                <a:effectLst/>
                <a:uLnTx/>
                <a:uFillTx/>
                <a:ea typeface="+mn-ea"/>
                <a:cs typeface="Arial" pitchFamily="34" charset="0"/>
              </a:rPr>
              <a:t> </a:t>
            </a:r>
            <a:r>
              <a:rPr lang="en-GB" sz="1200" b="1" dirty="0">
                <a:solidFill>
                  <a:prstClr val="black"/>
                </a:solidFill>
                <a:cs typeface="Arial" pitchFamily="34" charset="0"/>
              </a:rPr>
              <a:t>r</a:t>
            </a:r>
            <a:r>
              <a:rPr kumimoji="0" lang="en-GB" sz="1200" b="1" i="0" u="none" strike="noStrike" kern="1200" cap="none" spc="0" normalizeH="0" baseline="0" noProof="0" dirty="0" err="1">
                <a:ln>
                  <a:noFill/>
                </a:ln>
                <a:solidFill>
                  <a:prstClr val="black"/>
                </a:solidFill>
                <a:effectLst/>
                <a:uLnTx/>
                <a:uFillTx/>
                <a:ea typeface="+mn-ea"/>
                <a:cs typeface="Arial" pitchFamily="34" charset="0"/>
              </a:rPr>
              <a:t>eceipt</a:t>
            </a:r>
            <a:r>
              <a:rPr kumimoji="0" lang="en-GB" sz="1200" b="1" i="0" u="none" strike="noStrike" kern="1200" cap="none" spc="0" normalizeH="0" baseline="0" noProof="0" dirty="0">
                <a:ln>
                  <a:noFill/>
                </a:ln>
                <a:solidFill>
                  <a:prstClr val="black"/>
                </a:solidFill>
                <a:effectLst/>
                <a:uLnTx/>
                <a:uFillTx/>
                <a:ea typeface="+mn-ea"/>
                <a:cs typeface="Arial" pitchFamily="34" charset="0"/>
              </a:rPr>
              <a:t>, store, issue </a:t>
            </a:r>
            <a:r>
              <a:rPr lang="en-GB" sz="1200" b="1" dirty="0">
                <a:solidFill>
                  <a:prstClr val="black"/>
                </a:solidFill>
                <a:cs typeface="Arial" pitchFamily="34" charset="0"/>
              </a:rPr>
              <a:t>m</a:t>
            </a:r>
            <a:r>
              <a:rPr kumimoji="0" lang="en-GB" sz="1200" b="1" i="0" u="none" strike="noStrike" kern="1200" cap="none" spc="0" normalizeH="0" baseline="0" noProof="0" dirty="0" err="1">
                <a:ln>
                  <a:noFill/>
                </a:ln>
                <a:solidFill>
                  <a:prstClr val="black"/>
                </a:solidFill>
                <a:effectLst/>
                <a:uLnTx/>
                <a:uFillTx/>
                <a:ea typeface="+mn-ea"/>
                <a:cs typeface="Arial" pitchFamily="34" charset="0"/>
              </a:rPr>
              <a:t>aterial</a:t>
            </a:r>
            <a:endParaRPr kumimoji="0" lang="en-GB" sz="1200" b="1" i="0" u="none" strike="noStrike" kern="1200" cap="none" spc="0" normalizeH="0" baseline="0" noProof="0" dirty="0">
              <a:ln>
                <a:noFill/>
              </a:ln>
              <a:solidFill>
                <a:prstClr val="black"/>
              </a:solidFill>
              <a:effectLst/>
              <a:uLnTx/>
              <a:uFillTx/>
              <a:ea typeface="+mn-ea"/>
              <a:cs typeface="Arial" pitchFamily="34" charset="0"/>
            </a:endParaRPr>
          </a:p>
          <a:p>
            <a:pPr marL="179388" marR="0" lvl="0" indent="-179388" algn="l" defTabSz="914400" rtl="0" eaLnBrk="0" fontAlgn="auto" latinLnBrk="0" hangingPunct="0">
              <a:lnSpc>
                <a:spcPct val="1000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Inventory </a:t>
            </a:r>
          </a:p>
          <a:p>
            <a:pPr marL="179388" marR="0" lvl="0" indent="-179388" algn="l" defTabSz="914400" rtl="0" eaLnBrk="0" fontAlgn="auto" latinLnBrk="0" hangingPunct="0">
              <a:lnSpc>
                <a:spcPct val="100000"/>
              </a:lnSpc>
              <a:spcBef>
                <a:spcPts val="100"/>
              </a:spcBef>
              <a:spcAft>
                <a:spcPts val="100"/>
              </a:spcAft>
              <a:buClr>
                <a:prstClr val="black"/>
              </a:buClr>
              <a:buSzTx/>
              <a:buFontTx/>
              <a:buChar char="•"/>
              <a:tabLst/>
              <a:defRPr/>
            </a:pPr>
            <a:r>
              <a:rPr kumimoji="0" lang="en-GB" sz="1200" b="1" i="0" u="none" strike="noStrike" kern="1200" cap="none" spc="0" normalizeH="0" baseline="0" noProof="0" dirty="0" err="1">
                <a:ln>
                  <a:noFill/>
                </a:ln>
                <a:solidFill>
                  <a:prstClr val="black"/>
                </a:solidFill>
                <a:effectLst/>
                <a:uLnTx/>
                <a:uFillTx/>
                <a:ea typeface="+mn-ea"/>
                <a:cs typeface="Arial" pitchFamily="34" charset="0"/>
              </a:rPr>
              <a:t>Preservaton</a:t>
            </a:r>
            <a:r>
              <a:rPr kumimoji="0" lang="en-GB" sz="1200" b="1" i="0" u="none" strike="noStrike" kern="1200" cap="none" spc="0" normalizeH="0" baseline="0" noProof="0" dirty="0">
                <a:ln>
                  <a:noFill/>
                </a:ln>
                <a:solidFill>
                  <a:prstClr val="black"/>
                </a:solidFill>
                <a:effectLst/>
                <a:uLnTx/>
                <a:uFillTx/>
                <a:ea typeface="+mn-ea"/>
                <a:cs typeface="Arial" pitchFamily="34" charset="0"/>
              </a:rPr>
              <a:t>, </a:t>
            </a:r>
            <a:r>
              <a:rPr lang="en-GB" sz="1200" b="1" dirty="0">
                <a:solidFill>
                  <a:prstClr val="black"/>
                </a:solidFill>
                <a:cs typeface="Arial" pitchFamily="34" charset="0"/>
              </a:rPr>
              <a:t>p</a:t>
            </a:r>
            <a:r>
              <a:rPr kumimoji="0" lang="en-GB" sz="1200" b="1" i="0" u="none" strike="noStrike" kern="1200" cap="none" spc="0" normalizeH="0" baseline="0" noProof="0" dirty="0" err="1">
                <a:ln>
                  <a:noFill/>
                </a:ln>
                <a:solidFill>
                  <a:prstClr val="black"/>
                </a:solidFill>
                <a:effectLst/>
                <a:uLnTx/>
                <a:uFillTx/>
                <a:ea typeface="+mn-ea"/>
                <a:cs typeface="Arial" pitchFamily="34" charset="0"/>
              </a:rPr>
              <a:t>ackagin</a:t>
            </a:r>
            <a:r>
              <a:rPr lang="en-GB" sz="1200" b="1" dirty="0">
                <a:solidFill>
                  <a:prstClr val="black"/>
                </a:solidFill>
                <a:cs typeface="Arial" pitchFamily="34" charset="0"/>
              </a:rPr>
              <a:t>g, packing and marking </a:t>
            </a:r>
            <a:endParaRPr kumimoji="0" lang="en-GB" sz="1200" b="1" i="0" u="none" strike="noStrike" kern="1200" cap="none" spc="0" normalizeH="0" baseline="0" noProof="0" dirty="0">
              <a:ln>
                <a:noFill/>
              </a:ln>
              <a:solidFill>
                <a:prstClr val="black"/>
              </a:solidFill>
              <a:effectLst/>
              <a:uLnTx/>
              <a:uFillTx/>
              <a:ea typeface="+mn-ea"/>
              <a:cs typeface="Arial" pitchFamily="34" charset="0"/>
            </a:endParaRPr>
          </a:p>
        </p:txBody>
      </p:sp>
      <p:pic>
        <p:nvPicPr>
          <p:cNvPr id="16" name="Picture 11" descr="Various forms of transportation including air plane, van, 18 wheeler.">
            <a:extLst>
              <a:ext uri="{FF2B5EF4-FFF2-40B4-BE49-F238E27FC236}">
                <a16:creationId xmlns:a16="http://schemas.microsoft.com/office/drawing/2014/main" id="{545037DC-CA81-444A-B4B0-B536E768D390}"/>
              </a:ext>
            </a:extLst>
          </p:cNvPr>
          <p:cNvPicPr>
            <a:picLocks noChangeArrowheads="1"/>
          </p:cNvPicPr>
          <p:nvPr/>
        </p:nvPicPr>
        <p:blipFill rotWithShape="1">
          <a:blip r:embed="rId18" cstate="print">
            <a:extLst>
              <a:ext uri="{28A0092B-C50C-407E-A947-70E740481C1C}">
                <a14:useLocalDpi xmlns:a14="http://schemas.microsoft.com/office/drawing/2010/main"/>
              </a:ext>
            </a:extLst>
          </a:blip>
          <a:srcRect b="-1"/>
          <a:stretch/>
        </p:blipFill>
        <p:spPr bwMode="auto">
          <a:xfrm>
            <a:off x="3399624" y="1596615"/>
            <a:ext cx="2505456" cy="1588949"/>
          </a:xfrm>
          <a:prstGeom prst="rect">
            <a:avLst/>
          </a:prstGeom>
          <a:noFill/>
          <a:ln w="9525">
            <a:solidFill>
              <a:srgbClr val="00206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5" name="transportation">
            <a:extLst>
              <a:ext uri="{FF2B5EF4-FFF2-40B4-BE49-F238E27FC236}">
                <a16:creationId xmlns:a16="http://schemas.microsoft.com/office/drawing/2014/main" id="{7E12170D-A175-4875-B3B7-BB4F9EA6E590}"/>
              </a:ext>
            </a:extLst>
          </p:cNvPr>
          <p:cNvSpPr>
            <a:spLocks noChangeArrowheads="1"/>
          </p:cNvSpPr>
          <p:nvPr>
            <p:custDataLst>
              <p:tags r:id="rId3"/>
            </p:custDataLst>
          </p:nvPr>
        </p:nvSpPr>
        <p:spPr bwMode="auto">
          <a:xfrm>
            <a:off x="3469875" y="2499395"/>
            <a:ext cx="2373808" cy="568435"/>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marL="0" marR="0" lvl="0" indent="0" algn="ctr" defTabSz="914400" rtl="0" eaLnBrk="0" fontAlgn="auto" latinLnBrk="0" hangingPunct="0">
              <a:lnSpc>
                <a:spcPts val="1700"/>
              </a:lnSpc>
              <a:spcBef>
                <a:spcPts val="100"/>
              </a:spcBef>
              <a:spcAft>
                <a:spcPts val="100"/>
              </a:spcAft>
              <a:buClr>
                <a:prstClr val="black"/>
              </a:buClr>
              <a:buSzTx/>
              <a:buFontTx/>
              <a:buNone/>
              <a:tabLst/>
              <a:defRPr/>
            </a:pPr>
            <a:r>
              <a:rPr kumimoji="0" lang="en-GB" sz="1400" b="1" i="0" strike="noStrike" kern="1200" cap="none" spc="0" normalizeH="0" baseline="0" noProof="0" dirty="0">
                <a:ln>
                  <a:noFill/>
                </a:ln>
                <a:solidFill>
                  <a:prstClr val="black"/>
                </a:solidFill>
                <a:effectLst/>
                <a:uLnTx/>
                <a:uFillTx/>
                <a:ea typeface="+mn-ea"/>
                <a:cs typeface="Arial" pitchFamily="34" charset="0"/>
              </a:rPr>
              <a:t>Transportation Planning</a:t>
            </a:r>
            <a:br>
              <a:rPr kumimoji="0" lang="en-GB" sz="1400" b="1" i="0" strike="noStrike" kern="1200" cap="none" spc="0" normalizeH="0" baseline="0" noProof="0" dirty="0">
                <a:ln>
                  <a:noFill/>
                </a:ln>
                <a:solidFill>
                  <a:prstClr val="black"/>
                </a:solidFill>
                <a:effectLst/>
                <a:uLnTx/>
                <a:uFillTx/>
                <a:ea typeface="+mn-ea"/>
                <a:cs typeface="Arial" pitchFamily="34" charset="0"/>
              </a:rPr>
            </a:br>
            <a:r>
              <a:rPr kumimoji="0" lang="en-GB" sz="1400" b="1" i="0" strike="noStrike" kern="1200" cap="none" spc="0" normalizeH="0" baseline="0" noProof="0" dirty="0">
                <a:ln>
                  <a:noFill/>
                </a:ln>
                <a:solidFill>
                  <a:prstClr val="black"/>
                </a:solidFill>
                <a:effectLst/>
                <a:uLnTx/>
                <a:uFillTx/>
                <a:ea typeface="+mn-ea"/>
                <a:cs typeface="Arial" pitchFamily="34" charset="0"/>
              </a:rPr>
              <a:t>&amp; Management</a:t>
            </a:r>
            <a:endParaRPr kumimoji="0" lang="en-GB" sz="1400" b="0" i="0" strike="noStrike" kern="1200" cap="none" spc="0" normalizeH="0" baseline="0" noProof="0" dirty="0">
              <a:ln>
                <a:noFill/>
              </a:ln>
              <a:solidFill>
                <a:prstClr val="black"/>
              </a:solidFill>
              <a:effectLst/>
              <a:uLnTx/>
              <a:uFillTx/>
              <a:ea typeface="+mn-ea"/>
              <a:cs typeface="Arial" pitchFamily="34" charset="0"/>
            </a:endParaRPr>
          </a:p>
        </p:txBody>
      </p:sp>
      <p:sp>
        <p:nvSpPr>
          <p:cNvPr id="20" name="Rectangle 17">
            <a:extLst>
              <a:ext uri="{FF2B5EF4-FFF2-40B4-BE49-F238E27FC236}">
                <a16:creationId xmlns:a16="http://schemas.microsoft.com/office/drawing/2014/main" id="{E99B2B96-0B17-4683-9A97-F77106A7309C}"/>
              </a:ext>
            </a:extLst>
          </p:cNvPr>
          <p:cNvSpPr>
            <a:spLocks noChangeArrowheads="1"/>
          </p:cNvSpPr>
          <p:nvPr>
            <p:custDataLst>
              <p:tags r:id="rId4"/>
            </p:custDataLst>
          </p:nvPr>
        </p:nvSpPr>
        <p:spPr bwMode="auto">
          <a:xfrm>
            <a:off x="3354064" y="3192937"/>
            <a:ext cx="2552447" cy="676379"/>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88" marR="0" lvl="0" indent="-179388" algn="l" defTabSz="914400" rtl="0" eaLnBrk="0" fontAlgn="auto" latinLnBrk="0" hangingPunct="0">
              <a:lnSpc>
                <a:spcPct val="1000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Coordination of transportation </a:t>
            </a:r>
            <a:r>
              <a:rPr lang="en-GB" sz="1200" b="1" dirty="0">
                <a:solidFill>
                  <a:prstClr val="black"/>
                </a:solidFill>
                <a:cs typeface="Arial" pitchFamily="34" charset="0"/>
              </a:rPr>
              <a:t>r</a:t>
            </a:r>
            <a:r>
              <a:rPr kumimoji="0" lang="en-GB" sz="1200" b="1" i="0" u="none" strike="noStrike" kern="1200" cap="none" spc="0" normalizeH="0" baseline="0" noProof="0" dirty="0" err="1">
                <a:ln>
                  <a:noFill/>
                </a:ln>
                <a:solidFill>
                  <a:prstClr val="black"/>
                </a:solidFill>
                <a:effectLst/>
                <a:uLnTx/>
                <a:uFillTx/>
                <a:ea typeface="+mn-ea"/>
                <a:cs typeface="Arial" pitchFamily="34" charset="0"/>
              </a:rPr>
              <a:t>equirements</a:t>
            </a:r>
            <a:r>
              <a:rPr kumimoji="0" lang="en-GB" sz="1200" b="1" i="0" u="none" strike="noStrike" kern="1200" cap="none" spc="0" normalizeH="0" baseline="0" noProof="0" dirty="0">
                <a:ln>
                  <a:noFill/>
                </a:ln>
                <a:solidFill>
                  <a:prstClr val="black"/>
                </a:solidFill>
                <a:effectLst/>
                <a:uLnTx/>
                <a:uFillTx/>
                <a:ea typeface="+mn-ea"/>
                <a:cs typeface="Arial" pitchFamily="34" charset="0"/>
              </a:rPr>
              <a:t> for DLA S&amp;D locations &amp; vendors</a:t>
            </a:r>
          </a:p>
        </p:txBody>
      </p:sp>
      <p:pic>
        <p:nvPicPr>
          <p:cNvPr id="18" name="Picture 17" descr="A group of civilian and military people sitting around a table during a meeting&#10;&#10;">
            <a:extLst>
              <a:ext uri="{FF2B5EF4-FFF2-40B4-BE49-F238E27FC236}">
                <a16:creationId xmlns:a16="http://schemas.microsoft.com/office/drawing/2014/main" id="{0791E6F5-BB01-4C54-9E3C-23F59ED4EA59}"/>
              </a:ext>
            </a:extLst>
          </p:cNvPr>
          <p:cNvPicPr>
            <a:picLocks/>
          </p:cNvPicPr>
          <p:nvPr/>
        </p:nvPicPr>
        <p:blipFill rotWithShape="1">
          <a:blip r:embed="rId19" cstate="print">
            <a:extLst>
              <a:ext uri="{28A0092B-C50C-407E-A947-70E740481C1C}">
                <a14:useLocalDpi xmlns:a14="http://schemas.microsoft.com/office/drawing/2010/main"/>
              </a:ext>
            </a:extLst>
          </a:blip>
          <a:srcRect r="-767"/>
          <a:stretch/>
        </p:blipFill>
        <p:spPr>
          <a:xfrm>
            <a:off x="6436894" y="1596614"/>
            <a:ext cx="2505456" cy="1588987"/>
          </a:xfrm>
          <a:prstGeom prst="rect">
            <a:avLst/>
          </a:prstGeom>
          <a:scene3d>
            <a:camera prst="orthographicFront"/>
            <a:lightRig rig="threePt" dir="t"/>
          </a:scene3d>
          <a:sp3d>
            <a:bevelT/>
          </a:sp3d>
        </p:spPr>
      </p:pic>
      <p:sp>
        <p:nvSpPr>
          <p:cNvPr id="26" name="customer service">
            <a:extLst>
              <a:ext uri="{FF2B5EF4-FFF2-40B4-BE49-F238E27FC236}">
                <a16:creationId xmlns:a16="http://schemas.microsoft.com/office/drawing/2014/main" id="{C72B04EE-A139-4CED-8889-B9899B0D4739}"/>
              </a:ext>
            </a:extLst>
          </p:cNvPr>
          <p:cNvSpPr>
            <a:spLocks noChangeArrowheads="1"/>
          </p:cNvSpPr>
          <p:nvPr>
            <p:custDataLst>
              <p:tags r:id="rId5"/>
            </p:custDataLst>
          </p:nvPr>
        </p:nvSpPr>
        <p:spPr bwMode="auto">
          <a:xfrm>
            <a:off x="6535037" y="2686999"/>
            <a:ext cx="2304163" cy="380831"/>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marL="0" marR="0" lvl="0" indent="0" algn="ctr" defTabSz="914400" rtl="0" eaLnBrk="0" fontAlgn="auto" latinLnBrk="0" hangingPunct="0">
              <a:lnSpc>
                <a:spcPts val="1700"/>
              </a:lnSpc>
              <a:spcBef>
                <a:spcPts val="100"/>
              </a:spcBef>
              <a:spcAft>
                <a:spcPts val="100"/>
              </a:spcAft>
              <a:buClr>
                <a:prstClr val="black"/>
              </a:buClr>
              <a:buSzTx/>
              <a:buFontTx/>
              <a:buNone/>
              <a:tabLst/>
              <a:defRPr/>
            </a:pPr>
            <a:r>
              <a:rPr kumimoji="0" lang="en-GB" sz="1400" b="1" i="0" strike="noStrike" kern="1200" cap="none" spc="0" normalizeH="0" baseline="0" noProof="0" dirty="0">
                <a:ln>
                  <a:noFill/>
                </a:ln>
                <a:solidFill>
                  <a:prstClr val="black"/>
                </a:solidFill>
                <a:effectLst/>
                <a:uLnTx/>
                <a:uFillTx/>
                <a:ea typeface="+mn-ea"/>
                <a:cs typeface="Arial" pitchFamily="34" charset="0"/>
              </a:rPr>
              <a:t>Customer Service</a:t>
            </a:r>
            <a:endParaRPr kumimoji="0" lang="en-GB" sz="1400" b="0" i="0" strike="noStrike" kern="1200" cap="none" spc="0" normalizeH="0" baseline="0" noProof="0" dirty="0">
              <a:ln>
                <a:noFill/>
              </a:ln>
              <a:solidFill>
                <a:prstClr val="black"/>
              </a:solidFill>
              <a:effectLst/>
              <a:uLnTx/>
              <a:uFillTx/>
              <a:ea typeface="+mn-ea"/>
              <a:cs typeface="Arial" pitchFamily="34" charset="0"/>
            </a:endParaRPr>
          </a:p>
        </p:txBody>
      </p:sp>
      <p:sp>
        <p:nvSpPr>
          <p:cNvPr id="22" name="Rectangle 16">
            <a:extLst>
              <a:ext uri="{FF2B5EF4-FFF2-40B4-BE49-F238E27FC236}">
                <a16:creationId xmlns:a16="http://schemas.microsoft.com/office/drawing/2014/main" id="{4EDD3A8B-B9D5-46F0-B651-D61DA9C34438}"/>
              </a:ext>
            </a:extLst>
          </p:cNvPr>
          <p:cNvSpPr>
            <a:spLocks noChangeArrowheads="1"/>
          </p:cNvSpPr>
          <p:nvPr>
            <p:custDataLst>
              <p:tags r:id="rId6"/>
            </p:custDataLst>
          </p:nvPr>
        </p:nvSpPr>
        <p:spPr bwMode="auto">
          <a:xfrm>
            <a:off x="6436893" y="3192938"/>
            <a:ext cx="2483815" cy="586005"/>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88" marR="0" lvl="0" indent="-179388" algn="l" defTabSz="914400" rtl="0" eaLnBrk="0" fontAlgn="auto" latinLnBrk="0" hangingPunct="0">
              <a:lnSpc>
                <a:spcPct val="100000"/>
              </a:lnSpc>
              <a:spcBef>
                <a:spcPts val="100"/>
              </a:spcBef>
              <a:spcAft>
                <a:spcPts val="100"/>
              </a:spcAft>
              <a:buClr>
                <a:prstClr val="black"/>
              </a:buClr>
              <a:buSzTx/>
              <a:buFontTx/>
              <a:buChar char="•"/>
              <a:tabLst/>
              <a:defRPr/>
            </a:pPr>
            <a:r>
              <a:rPr kumimoji="0" lang="en-AU" sz="1200" b="1" i="0" u="none" strike="noStrike" kern="1200" cap="none" spc="0" normalizeH="0" baseline="0" noProof="0" dirty="0">
                <a:ln>
                  <a:noFill/>
                </a:ln>
                <a:solidFill>
                  <a:prstClr val="black"/>
                </a:solidFill>
                <a:effectLst/>
                <a:uLnTx/>
                <a:uFillTx/>
                <a:ea typeface="+mn-ea"/>
                <a:cs typeface="Arial" pitchFamily="34" charset="0"/>
              </a:rPr>
              <a:t>Materiel movement </a:t>
            </a:r>
            <a:r>
              <a:rPr lang="en-AU" sz="1200" b="1" dirty="0">
                <a:solidFill>
                  <a:prstClr val="black"/>
                </a:solidFill>
                <a:cs typeface="Arial" pitchFamily="34" charset="0"/>
              </a:rPr>
              <a:t>t</a:t>
            </a:r>
            <a:r>
              <a:rPr kumimoji="0" lang="en-AU" sz="1200" b="1" i="0" u="none" strike="noStrike" kern="1200" cap="none" spc="0" normalizeH="0" baseline="0" noProof="0" dirty="0">
                <a:ln>
                  <a:noFill/>
                </a:ln>
                <a:solidFill>
                  <a:prstClr val="black"/>
                </a:solidFill>
                <a:effectLst/>
                <a:uLnTx/>
                <a:uFillTx/>
                <a:ea typeface="+mn-ea"/>
                <a:cs typeface="Arial" pitchFamily="34" charset="0"/>
              </a:rPr>
              <a:t>racking &amp; expediting </a:t>
            </a:r>
            <a:endParaRPr kumimoji="0" lang="en-AU" sz="1400" b="1" i="0" u="none" strike="noStrike" kern="1200" cap="none" spc="0" normalizeH="0" baseline="0" noProof="0" dirty="0">
              <a:ln>
                <a:noFill/>
              </a:ln>
              <a:solidFill>
                <a:prstClr val="black"/>
              </a:solidFill>
              <a:effectLst/>
              <a:uLnTx/>
              <a:uFillTx/>
              <a:ea typeface="+mn-ea"/>
              <a:cs typeface="Arial" pitchFamily="34" charset="0"/>
            </a:endParaRPr>
          </a:p>
          <a:p>
            <a:pPr marL="0" marR="0" lvl="0" indent="0" algn="l" defTabSz="914400" rtl="0" eaLnBrk="0" fontAlgn="auto" latinLnBrk="0" hangingPunct="0">
              <a:lnSpc>
                <a:spcPct val="100000"/>
              </a:lnSpc>
              <a:spcBef>
                <a:spcPts val="100"/>
              </a:spcBef>
              <a:spcAft>
                <a:spcPts val="100"/>
              </a:spcAft>
              <a:buClr>
                <a:prstClr val="black"/>
              </a:buClr>
              <a:buSzTx/>
              <a:buFontTx/>
              <a:buNone/>
              <a:tabLst/>
              <a:defRPr/>
            </a:pPr>
            <a:endParaRPr kumimoji="0" lang="en-AU" sz="14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pic>
        <p:nvPicPr>
          <p:cNvPr id="15" name="Picture 9" descr="Cargo container being loaded onto Semi- Trailer.">
            <a:extLst>
              <a:ext uri="{FF2B5EF4-FFF2-40B4-BE49-F238E27FC236}">
                <a16:creationId xmlns:a16="http://schemas.microsoft.com/office/drawing/2014/main" id="{110285A0-ED47-4DA7-8796-D35DA73537DF}"/>
              </a:ext>
            </a:extLst>
          </p:cNvPr>
          <p:cNvPicPr>
            <a:picLocks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40715" y="4294952"/>
            <a:ext cx="2505457" cy="1591056"/>
          </a:xfrm>
          <a:prstGeom prst="rect">
            <a:avLst/>
          </a:prstGeom>
          <a:noFill/>
          <a:ln w="9525">
            <a:solidFill>
              <a:schemeClr val="tx1"/>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7" name="Rectangle 15">
            <a:extLst>
              <a:ext uri="{FF2B5EF4-FFF2-40B4-BE49-F238E27FC236}">
                <a16:creationId xmlns:a16="http://schemas.microsoft.com/office/drawing/2014/main" id="{1C18A69E-E887-4686-9208-7AC5B8E39B82}"/>
              </a:ext>
            </a:extLst>
          </p:cNvPr>
          <p:cNvSpPr>
            <a:spLocks noChangeArrowheads="1"/>
          </p:cNvSpPr>
          <p:nvPr>
            <p:custDataLst>
              <p:tags r:id="rId7"/>
            </p:custDataLst>
          </p:nvPr>
        </p:nvSpPr>
        <p:spPr bwMode="auto">
          <a:xfrm>
            <a:off x="411782" y="5221549"/>
            <a:ext cx="2367623" cy="550829"/>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marL="0" marR="0" lvl="0" indent="0" algn="ctr" defTabSz="914400" rtl="0" eaLnBrk="0" fontAlgn="auto" latinLnBrk="0" hangingPunct="0">
              <a:lnSpc>
                <a:spcPts val="1700"/>
              </a:lnSpc>
              <a:spcBef>
                <a:spcPts val="100"/>
              </a:spcBef>
              <a:spcAft>
                <a:spcPts val="100"/>
              </a:spcAft>
              <a:buClr>
                <a:prstClr val="black"/>
              </a:buClr>
              <a:buSzTx/>
              <a:buFontTx/>
              <a:buNone/>
              <a:tabLst/>
              <a:defRPr/>
            </a:pPr>
            <a:r>
              <a:rPr kumimoji="0" lang="en-GB" sz="1400" b="1" i="0" strike="noStrike" kern="1200" cap="none" spc="0" normalizeH="0" baseline="0" noProof="0" dirty="0">
                <a:ln>
                  <a:noFill/>
                </a:ln>
                <a:solidFill>
                  <a:prstClr val="black"/>
                </a:solidFill>
                <a:effectLst/>
                <a:uLnTx/>
                <a:uFillTx/>
                <a:ea typeface="+mn-ea"/>
                <a:cs typeface="Arial" pitchFamily="34" charset="0"/>
              </a:rPr>
              <a:t>Storage &amp; Distribution  Program Management</a:t>
            </a:r>
          </a:p>
          <a:p>
            <a:pPr marL="179388" marR="0" lvl="0" indent="-179388" algn="ctr" defTabSz="914400" rtl="0" eaLnBrk="0" fontAlgn="auto" latinLnBrk="0" hangingPunct="0">
              <a:lnSpc>
                <a:spcPts val="1700"/>
              </a:lnSpc>
              <a:spcBef>
                <a:spcPts val="100"/>
              </a:spcBef>
              <a:spcAft>
                <a:spcPts val="100"/>
              </a:spcAft>
              <a:buClr>
                <a:prstClr val="black"/>
              </a:buClr>
              <a:buSzTx/>
              <a:buFontTx/>
              <a:buChar char="•"/>
              <a:tabLst/>
              <a:defRPr/>
            </a:pPr>
            <a:endParaRPr kumimoji="0" lang="en-GB" sz="1400" b="0" i="0" u="none" strike="noStrike" kern="1200" cap="none" spc="0" normalizeH="0" baseline="0" noProof="0" dirty="0">
              <a:ln>
                <a:noFill/>
              </a:ln>
              <a:solidFill>
                <a:prstClr val="black"/>
              </a:solidFill>
              <a:effectLst/>
              <a:uLnTx/>
              <a:uFillTx/>
              <a:ea typeface="+mn-ea"/>
              <a:cs typeface="Arial" pitchFamily="34" charset="0"/>
            </a:endParaRPr>
          </a:p>
        </p:txBody>
      </p:sp>
      <p:pic>
        <p:nvPicPr>
          <p:cNvPr id="17" name="Picture 13" descr="Continental United States map showing national truck routes and traffic volumes.">
            <a:extLst>
              <a:ext uri="{FF2B5EF4-FFF2-40B4-BE49-F238E27FC236}">
                <a16:creationId xmlns:a16="http://schemas.microsoft.com/office/drawing/2014/main" id="{30481CDE-7BE2-4E85-A681-F7AF5FA866E7}"/>
              </a:ext>
            </a:extLst>
          </p:cNvPr>
          <p:cNvPicPr>
            <a:picLocks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409942" y="4299814"/>
            <a:ext cx="2505457" cy="1586194"/>
          </a:xfrm>
          <a:prstGeom prst="rect">
            <a:avLst/>
          </a:prstGeom>
          <a:noFill/>
          <a:ln w="9525">
            <a:solidFill>
              <a:srgbClr val="00206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8" name="Rectangle 16">
            <a:extLst>
              <a:ext uri="{FF2B5EF4-FFF2-40B4-BE49-F238E27FC236}">
                <a16:creationId xmlns:a16="http://schemas.microsoft.com/office/drawing/2014/main" id="{C95BD362-6340-4AAF-B106-525562AF528C}"/>
              </a:ext>
            </a:extLst>
          </p:cNvPr>
          <p:cNvSpPr>
            <a:spLocks noChangeArrowheads="1"/>
          </p:cNvSpPr>
          <p:nvPr>
            <p:custDataLst>
              <p:tags r:id="rId8"/>
            </p:custDataLst>
          </p:nvPr>
        </p:nvSpPr>
        <p:spPr bwMode="auto">
          <a:xfrm>
            <a:off x="6535036" y="5219183"/>
            <a:ext cx="2304163" cy="550829"/>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marL="0" marR="0" lvl="0" indent="0" algn="ctr" defTabSz="914400" rtl="0" eaLnBrk="0" fontAlgn="auto" latinLnBrk="0" hangingPunct="0">
              <a:lnSpc>
                <a:spcPts val="1700"/>
              </a:lnSpc>
              <a:spcBef>
                <a:spcPts val="100"/>
              </a:spcBef>
              <a:spcAft>
                <a:spcPts val="100"/>
              </a:spcAft>
              <a:buClr>
                <a:prstClr val="black"/>
              </a:buClr>
              <a:buSzTx/>
              <a:buFontTx/>
              <a:buNone/>
              <a:tabLst/>
              <a:defRPr/>
            </a:pPr>
            <a:r>
              <a:rPr kumimoji="0" lang="en-GB" sz="1400" b="1" i="0" strike="noStrike" kern="1200" cap="none" spc="0" normalizeH="0" baseline="0" noProof="0" dirty="0">
                <a:ln>
                  <a:noFill/>
                </a:ln>
                <a:solidFill>
                  <a:prstClr val="black"/>
                </a:solidFill>
                <a:effectLst/>
                <a:uLnTx/>
                <a:uFillTx/>
                <a:ea typeface="+mn-ea"/>
                <a:cs typeface="Arial" pitchFamily="34" charset="0"/>
              </a:rPr>
              <a:t>Logistics Planning &amp; Contingency Ops</a:t>
            </a:r>
          </a:p>
          <a:p>
            <a:pPr marL="0" marR="0" lvl="0" indent="0" algn="l" defTabSz="914400" rtl="0" eaLnBrk="0" fontAlgn="auto" latinLnBrk="0" hangingPunct="0">
              <a:lnSpc>
                <a:spcPts val="1700"/>
              </a:lnSpc>
              <a:spcBef>
                <a:spcPts val="100"/>
              </a:spcBef>
              <a:spcAft>
                <a:spcPts val="100"/>
              </a:spcAft>
              <a:buClr>
                <a:prstClr val="black"/>
              </a:buClr>
              <a:buSzTx/>
              <a:buFontTx/>
              <a:buNone/>
              <a:tabLst/>
              <a:defRPr/>
            </a:pPr>
            <a:endParaRPr kumimoji="0" lang="en-AU" sz="20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2" name="Locations">
            <a:extLst>
              <a:ext uri="{FF2B5EF4-FFF2-40B4-BE49-F238E27FC236}">
                <a16:creationId xmlns:a16="http://schemas.microsoft.com/office/drawing/2014/main" id="{AEBA2D85-CD5E-D8FF-1E3B-B3A487C4D2D3}"/>
              </a:ext>
            </a:extLst>
          </p:cNvPr>
          <p:cNvSpPr txBox="1"/>
          <p:nvPr/>
        </p:nvSpPr>
        <p:spPr>
          <a:xfrm>
            <a:off x="2936707" y="4082674"/>
            <a:ext cx="3349793" cy="369332"/>
          </a:xfrm>
          <a:prstGeom prst="rect">
            <a:avLst/>
          </a:prstGeom>
          <a:noFill/>
        </p:spPr>
        <p:txBody>
          <a:bodyPr wrap="square" rtlCol="0">
            <a:spAutoFit/>
          </a:bodyPr>
          <a:lstStyle/>
          <a:p>
            <a:pPr algn="ctr"/>
            <a:r>
              <a:rPr lang="en-US" b="1" i="1" spc="300" dirty="0">
                <a:latin typeface="Arial" panose="020B0604020202020204" pitchFamily="34" charset="0"/>
                <a:ea typeface="Calibri" panose="020F0502020204030204" pitchFamily="34" charset="0"/>
                <a:cs typeface="Arial" panose="020B0604020202020204" pitchFamily="34" charset="0"/>
              </a:rPr>
              <a:t>LOCATIONS</a:t>
            </a:r>
          </a:p>
        </p:txBody>
      </p:sp>
      <p:sp>
        <p:nvSpPr>
          <p:cNvPr id="30" name="States">
            <a:extLst>
              <a:ext uri="{FF2B5EF4-FFF2-40B4-BE49-F238E27FC236}">
                <a16:creationId xmlns:a16="http://schemas.microsoft.com/office/drawing/2014/main" id="{DBB03222-6E0B-CA82-8212-10F3FEBF8EF4}"/>
              </a:ext>
            </a:extLst>
          </p:cNvPr>
          <p:cNvSpPr txBox="1"/>
          <p:nvPr/>
        </p:nvSpPr>
        <p:spPr>
          <a:xfrm>
            <a:off x="2996076" y="4593951"/>
            <a:ext cx="1540916" cy="523220"/>
          </a:xfrm>
          <a:prstGeom prst="rect">
            <a:avLst/>
          </a:prstGeom>
          <a:noFill/>
        </p:spPr>
        <p:txBody>
          <a:bodyPr wrap="square" rtlCol="0">
            <a:spAutoFit/>
          </a:bodyPr>
          <a:lstStyle/>
          <a:p>
            <a:r>
              <a:rPr lang="en-US" sz="2800" b="1" dirty="0">
                <a:latin typeface="Arial" panose="020B0604020202020204" pitchFamily="34" charset="0"/>
                <a:ea typeface="Calibri" panose="020F0502020204030204" pitchFamily="34" charset="0"/>
                <a:cs typeface="Arial" panose="020B0604020202020204" pitchFamily="34" charset="0"/>
              </a:rPr>
              <a:t>20 </a:t>
            </a:r>
            <a:r>
              <a:rPr lang="en-US" sz="1050" b="1" dirty="0">
                <a:latin typeface="Arial" panose="020B0604020202020204" pitchFamily="34" charset="0"/>
                <a:ea typeface="Calibri" panose="020F0502020204030204" pitchFamily="34" charset="0"/>
                <a:cs typeface="Arial" panose="020B0604020202020204" pitchFamily="34" charset="0"/>
              </a:rPr>
              <a:t>STATES</a:t>
            </a:r>
          </a:p>
        </p:txBody>
      </p:sp>
      <p:grpSp>
        <p:nvGrpSpPr>
          <p:cNvPr id="4" name="distribution centers" descr="24 Distribution Centers">
            <a:extLst>
              <a:ext uri="{FF2B5EF4-FFF2-40B4-BE49-F238E27FC236}">
                <a16:creationId xmlns:a16="http://schemas.microsoft.com/office/drawing/2014/main" id="{F09C7EA5-C575-76DE-CC22-CA918711A80B}"/>
              </a:ext>
            </a:extLst>
          </p:cNvPr>
          <p:cNvGrpSpPr/>
          <p:nvPr/>
        </p:nvGrpSpPr>
        <p:grpSpPr>
          <a:xfrm>
            <a:off x="4441048" y="4593951"/>
            <a:ext cx="1834565" cy="523220"/>
            <a:chOff x="4441048" y="4793047"/>
            <a:chExt cx="1834565" cy="523220"/>
          </a:xfrm>
        </p:grpSpPr>
        <p:sp>
          <p:nvSpPr>
            <p:cNvPr id="31" name="TextBox 30">
              <a:extLst>
                <a:ext uri="{FF2B5EF4-FFF2-40B4-BE49-F238E27FC236}">
                  <a16:creationId xmlns:a16="http://schemas.microsoft.com/office/drawing/2014/main" id="{FC7094F5-CB1E-1FFB-E960-735FEC83773C}"/>
                </a:ext>
              </a:extLst>
            </p:cNvPr>
            <p:cNvSpPr txBox="1"/>
            <p:nvPr/>
          </p:nvSpPr>
          <p:spPr>
            <a:xfrm>
              <a:off x="4441048" y="4793047"/>
              <a:ext cx="726121" cy="523220"/>
            </a:xfrm>
            <a:prstGeom prst="rect">
              <a:avLst/>
            </a:prstGeom>
            <a:noFill/>
          </p:spPr>
          <p:txBody>
            <a:bodyPr wrap="square" rtlCol="0">
              <a:spAutoFit/>
            </a:bodyPr>
            <a:lstStyle/>
            <a:p>
              <a:pPr algn="ctr"/>
              <a:r>
                <a:rPr lang="en-US" sz="2800" b="1" dirty="0">
                  <a:latin typeface="Arial" panose="020B0604020202020204" pitchFamily="34" charset="0"/>
                  <a:ea typeface="Calibri" panose="020F0502020204030204" pitchFamily="34" charset="0"/>
                  <a:cs typeface="Arial" panose="020B0604020202020204" pitchFamily="34" charset="0"/>
                </a:rPr>
                <a:t>24</a:t>
              </a:r>
              <a:endParaRPr lang="en-US" sz="1200" b="1" dirty="0">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4FD8BF0-18A6-6766-9993-8B7CF4D8B99A}"/>
                </a:ext>
              </a:extLst>
            </p:cNvPr>
            <p:cNvSpPr txBox="1"/>
            <p:nvPr/>
          </p:nvSpPr>
          <p:spPr>
            <a:xfrm>
              <a:off x="4988557" y="4861111"/>
              <a:ext cx="1287056" cy="415498"/>
            </a:xfrm>
            <a:prstGeom prst="rect">
              <a:avLst/>
            </a:prstGeom>
            <a:noFill/>
          </p:spPr>
          <p:txBody>
            <a:bodyPr wrap="square" rtlCol="0">
              <a:spAutoFit/>
            </a:bodyPr>
            <a:lstStyle/>
            <a:p>
              <a:r>
                <a:rPr lang="en-US" sz="1050" b="1" dirty="0">
                  <a:latin typeface="Arial" panose="020B0604020202020204" pitchFamily="34" charset="0"/>
                  <a:ea typeface="Calibri" panose="020F0502020204030204" pitchFamily="34" charset="0"/>
                  <a:cs typeface="Arial" panose="020B0604020202020204" pitchFamily="34" charset="0"/>
                </a:rPr>
                <a:t>DISTRIBUTION</a:t>
              </a:r>
            </a:p>
            <a:p>
              <a:r>
                <a:rPr lang="en-US" sz="1050" b="1" dirty="0">
                  <a:latin typeface="Arial" panose="020B0604020202020204" pitchFamily="34" charset="0"/>
                  <a:ea typeface="Calibri" panose="020F0502020204030204" pitchFamily="34" charset="0"/>
                  <a:cs typeface="Arial" panose="020B0604020202020204" pitchFamily="34" charset="0"/>
                </a:rPr>
                <a:t>CENTERS</a:t>
              </a:r>
            </a:p>
          </p:txBody>
        </p:sp>
      </p:grpSp>
      <p:sp>
        <p:nvSpPr>
          <p:cNvPr id="33" name="Countries">
            <a:extLst>
              <a:ext uri="{FF2B5EF4-FFF2-40B4-BE49-F238E27FC236}">
                <a16:creationId xmlns:a16="http://schemas.microsoft.com/office/drawing/2014/main" id="{DC45F4B0-F4E8-F56B-E4A8-1AD88161D4F8}"/>
              </a:ext>
            </a:extLst>
          </p:cNvPr>
          <p:cNvSpPr txBox="1"/>
          <p:nvPr/>
        </p:nvSpPr>
        <p:spPr>
          <a:xfrm>
            <a:off x="3185654" y="5064500"/>
            <a:ext cx="1416106" cy="523220"/>
          </a:xfrm>
          <a:prstGeom prst="rect">
            <a:avLst/>
          </a:prstGeom>
          <a:noFill/>
        </p:spPr>
        <p:txBody>
          <a:bodyPr wrap="square" rtlCol="0">
            <a:spAutoFit/>
          </a:bodyPr>
          <a:lstStyle/>
          <a:p>
            <a:r>
              <a:rPr lang="en-US" sz="2800" b="1" dirty="0">
                <a:latin typeface="Arial" panose="020B0604020202020204" pitchFamily="34" charset="0"/>
                <a:ea typeface="Calibri" panose="020F0502020204030204" pitchFamily="34" charset="0"/>
                <a:cs typeface="Arial" panose="020B0604020202020204" pitchFamily="34" charset="0"/>
              </a:rPr>
              <a:t>7 </a:t>
            </a:r>
            <a:r>
              <a:rPr lang="en-US" sz="1050" b="1" dirty="0">
                <a:latin typeface="Arial" panose="020B0604020202020204" pitchFamily="34" charset="0"/>
                <a:ea typeface="Calibri" panose="020F0502020204030204" pitchFamily="34" charset="0"/>
                <a:cs typeface="Arial" panose="020B0604020202020204" pitchFamily="34" charset="0"/>
              </a:rPr>
              <a:t>COUNTRIES</a:t>
            </a:r>
          </a:p>
        </p:txBody>
      </p:sp>
      <p:grpSp>
        <p:nvGrpSpPr>
          <p:cNvPr id="7" name="other locations" descr="41 Other Locations">
            <a:extLst>
              <a:ext uri="{FF2B5EF4-FFF2-40B4-BE49-F238E27FC236}">
                <a16:creationId xmlns:a16="http://schemas.microsoft.com/office/drawing/2014/main" id="{BAB94DB4-0245-FA7E-72C7-A3F67EF65171}"/>
              </a:ext>
            </a:extLst>
          </p:cNvPr>
          <p:cNvGrpSpPr/>
          <p:nvPr/>
        </p:nvGrpSpPr>
        <p:grpSpPr>
          <a:xfrm>
            <a:off x="4441048" y="5065900"/>
            <a:ext cx="1834565" cy="523220"/>
            <a:chOff x="4441048" y="5264996"/>
            <a:chExt cx="1834565" cy="523220"/>
          </a:xfrm>
        </p:grpSpPr>
        <p:sp>
          <p:nvSpPr>
            <p:cNvPr id="34" name="TextBox 33">
              <a:extLst>
                <a:ext uri="{FF2B5EF4-FFF2-40B4-BE49-F238E27FC236}">
                  <a16:creationId xmlns:a16="http://schemas.microsoft.com/office/drawing/2014/main" id="{A0A4D379-895A-6C9C-0BA5-CAFD983D0CD6}"/>
                </a:ext>
              </a:extLst>
            </p:cNvPr>
            <p:cNvSpPr txBox="1"/>
            <p:nvPr/>
          </p:nvSpPr>
          <p:spPr>
            <a:xfrm>
              <a:off x="4441048" y="5264996"/>
              <a:ext cx="726121" cy="523220"/>
            </a:xfrm>
            <a:prstGeom prst="rect">
              <a:avLst/>
            </a:prstGeom>
            <a:noFill/>
          </p:spPr>
          <p:txBody>
            <a:bodyPr wrap="square" rtlCol="0">
              <a:spAutoFit/>
            </a:bodyPr>
            <a:lstStyle/>
            <a:p>
              <a:pPr algn="ctr"/>
              <a:r>
                <a:rPr lang="en-US" sz="2800" b="1" dirty="0">
                  <a:latin typeface="Arial" panose="020B0604020202020204" pitchFamily="34" charset="0"/>
                  <a:ea typeface="Calibri" panose="020F0502020204030204" pitchFamily="34" charset="0"/>
                  <a:cs typeface="Arial" panose="020B0604020202020204" pitchFamily="34" charset="0"/>
                </a:rPr>
                <a:t>41</a:t>
              </a:r>
              <a:endParaRPr lang="en-US" sz="1200" b="1" dirty="0">
                <a:latin typeface="Arial" panose="020B0604020202020204" pitchFamily="34" charset="0"/>
                <a:ea typeface="Calibri" panose="020F050202020403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D09F733-62A4-5049-95F0-EFC6340091B4}"/>
                </a:ext>
              </a:extLst>
            </p:cNvPr>
            <p:cNvSpPr txBox="1"/>
            <p:nvPr/>
          </p:nvSpPr>
          <p:spPr>
            <a:xfrm>
              <a:off x="4988557" y="5313396"/>
              <a:ext cx="1287056" cy="415498"/>
            </a:xfrm>
            <a:prstGeom prst="rect">
              <a:avLst/>
            </a:prstGeom>
            <a:noFill/>
          </p:spPr>
          <p:txBody>
            <a:bodyPr wrap="square" rtlCol="0">
              <a:spAutoFit/>
            </a:bodyPr>
            <a:lstStyle/>
            <a:p>
              <a:r>
                <a:rPr lang="en-US" sz="1050" b="1" dirty="0">
                  <a:latin typeface="Arial" panose="020B0604020202020204" pitchFamily="34" charset="0"/>
                  <a:ea typeface="Calibri" panose="020F0502020204030204" pitchFamily="34" charset="0"/>
                  <a:cs typeface="Arial" panose="020B0604020202020204" pitchFamily="34" charset="0"/>
                </a:rPr>
                <a:t>OTHER LOCATIONS</a:t>
              </a:r>
            </a:p>
          </p:txBody>
        </p:sp>
      </p:grpSp>
      <p:sp>
        <p:nvSpPr>
          <p:cNvPr id="21" name="Rectangle 15">
            <a:extLst>
              <a:ext uri="{FF2B5EF4-FFF2-40B4-BE49-F238E27FC236}">
                <a16:creationId xmlns:a16="http://schemas.microsoft.com/office/drawing/2014/main" id="{20D27036-E20D-4465-A0F0-3E2CECDF5001}"/>
              </a:ext>
            </a:extLst>
          </p:cNvPr>
          <p:cNvSpPr>
            <a:spLocks noChangeArrowheads="1"/>
          </p:cNvSpPr>
          <p:nvPr>
            <p:custDataLst>
              <p:tags r:id="rId9"/>
            </p:custDataLst>
          </p:nvPr>
        </p:nvSpPr>
        <p:spPr bwMode="auto">
          <a:xfrm>
            <a:off x="1" y="5918658"/>
            <a:ext cx="4385211" cy="487885"/>
          </a:xfrm>
          <a:prstGeom prst="rect">
            <a:avLst/>
          </a:prstGeom>
          <a:solidFill>
            <a:schemeClr val="accent5">
              <a:lumMod val="20000"/>
              <a:lumOff val="80000"/>
              <a:alpha val="50000"/>
            </a:schemeClr>
          </a:solidFill>
          <a:ln w="6350">
            <a:noFill/>
            <a:miter lim="800000"/>
            <a:headEnd/>
            <a:tailEnd/>
          </a:ln>
          <a:effectLst/>
        </p:spPr>
        <p:txBody>
          <a:bodyPr lIns="72000" tIns="72000" rIns="72000" bIns="72000" numCol="3"/>
          <a:lstStyle/>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Performance</a:t>
            </a:r>
          </a:p>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Acquisition </a:t>
            </a:r>
          </a:p>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Infrastructure</a:t>
            </a:r>
          </a:p>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Equipment </a:t>
            </a:r>
          </a:p>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Safety</a:t>
            </a:r>
          </a:p>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Compliance</a:t>
            </a:r>
          </a:p>
        </p:txBody>
      </p:sp>
      <p:sp>
        <p:nvSpPr>
          <p:cNvPr id="23" name="Rectangle 16">
            <a:extLst>
              <a:ext uri="{FF2B5EF4-FFF2-40B4-BE49-F238E27FC236}">
                <a16:creationId xmlns:a16="http://schemas.microsoft.com/office/drawing/2014/main" id="{2F12CC6C-6E20-4B2F-8DD3-FE7664CED389}"/>
              </a:ext>
            </a:extLst>
          </p:cNvPr>
          <p:cNvSpPr>
            <a:spLocks noChangeArrowheads="1"/>
          </p:cNvSpPr>
          <p:nvPr>
            <p:custDataLst>
              <p:tags r:id="rId10"/>
            </p:custDataLst>
          </p:nvPr>
        </p:nvSpPr>
        <p:spPr bwMode="auto">
          <a:xfrm>
            <a:off x="4385212" y="5905500"/>
            <a:ext cx="4752481" cy="501043"/>
          </a:xfrm>
          <a:prstGeom prst="rect">
            <a:avLst/>
          </a:prstGeom>
          <a:solidFill>
            <a:schemeClr val="accent5">
              <a:lumMod val="20000"/>
              <a:lumOff val="80000"/>
              <a:alpha val="50000"/>
            </a:schemeClr>
          </a:solidFill>
          <a:ln w="6350">
            <a:noFill/>
            <a:miter lim="800000"/>
            <a:headEnd/>
            <a:tailEnd/>
          </a:ln>
          <a:effectLst/>
        </p:spPr>
        <p:txBody>
          <a:bodyPr lIns="72000" tIns="72000" rIns="72000" bIns="72000" numCol="2"/>
          <a:lstStyle/>
          <a:p>
            <a:pPr marL="179388" marR="0" lvl="0" indent="-179388" algn="l"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Deployable Distribution Center</a:t>
            </a:r>
          </a:p>
          <a:p>
            <a:pPr marL="179388" marR="0" lvl="0" indent="-179388" algn="l"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Contingency S&amp;D Contracts</a:t>
            </a:r>
          </a:p>
          <a:p>
            <a:pPr marL="0" marR="0" lvl="0" indent="0" algn="l" defTabSz="914400" rtl="0" eaLnBrk="0" fontAlgn="auto" latinLnBrk="0" hangingPunct="0">
              <a:lnSpc>
                <a:spcPts val="1200"/>
              </a:lnSpc>
              <a:spcBef>
                <a:spcPts val="100"/>
              </a:spcBef>
              <a:spcAft>
                <a:spcPts val="100"/>
              </a:spcAft>
              <a:buClr>
                <a:prstClr val="black"/>
              </a:buClr>
              <a:buSzTx/>
              <a:buFontTx/>
              <a:buNone/>
              <a:tabLst/>
              <a:defRPr/>
            </a:pPr>
            <a:endParaRPr kumimoji="0" lang="en-AU" sz="1200" b="1" i="0" u="none" strike="noStrike" kern="1200" cap="none" spc="0" normalizeH="0" baseline="0" noProof="0" dirty="0">
              <a:ln>
                <a:noFill/>
              </a:ln>
              <a:solidFill>
                <a:prstClr val="black"/>
              </a:solidFill>
              <a:effectLst/>
              <a:uLnTx/>
              <a:uFillTx/>
              <a:ea typeface="+mn-ea"/>
              <a:cs typeface="Arial" pitchFamily="34" charset="0"/>
            </a:endParaRPr>
          </a:p>
          <a:p>
            <a:pPr marL="179388" marR="0" lvl="0" indent="-179388" algn="l" defTabSz="914400" rtl="0" eaLnBrk="0" fontAlgn="auto" latinLnBrk="0" hangingPunct="0">
              <a:lnSpc>
                <a:spcPts val="1200"/>
              </a:lnSpc>
              <a:spcBef>
                <a:spcPts val="100"/>
              </a:spcBef>
              <a:spcAft>
                <a:spcPts val="100"/>
              </a:spcAft>
              <a:buClr>
                <a:prstClr val="black"/>
              </a:buClr>
              <a:buSzTx/>
              <a:buFontTx/>
              <a:buChar char="•"/>
              <a:tabLst/>
              <a:defRPr/>
            </a:pPr>
            <a:r>
              <a:rPr kumimoji="0" lang="en-AU" sz="1200" b="1" i="0" u="none" strike="noStrike" kern="1200" cap="none" spc="0" normalizeH="0" baseline="0" noProof="0" dirty="0">
                <a:ln>
                  <a:noFill/>
                </a:ln>
                <a:solidFill>
                  <a:prstClr val="black"/>
                </a:solidFill>
                <a:effectLst/>
                <a:uLnTx/>
                <a:uFillTx/>
                <a:ea typeface="+mn-ea"/>
                <a:cs typeface="Arial" pitchFamily="34" charset="0"/>
              </a:rPr>
              <a:t>Flexible support for surge needs</a:t>
            </a:r>
          </a:p>
          <a:p>
            <a:pPr marL="179388" marR="0" lvl="0" indent="-179388" algn="l" defTabSz="914400" rtl="0" eaLnBrk="0" fontAlgn="auto" latinLnBrk="0" hangingPunct="0">
              <a:lnSpc>
                <a:spcPts val="1200"/>
              </a:lnSpc>
              <a:spcBef>
                <a:spcPts val="100"/>
              </a:spcBef>
              <a:spcAft>
                <a:spcPts val="100"/>
              </a:spcAft>
              <a:buClr>
                <a:prstClr val="black"/>
              </a:buClr>
              <a:buSzTx/>
              <a:buFontTx/>
              <a:buChar char="•"/>
              <a:tabLst/>
              <a:defRPr/>
            </a:pPr>
            <a:r>
              <a:rPr kumimoji="0" lang="en-AU" sz="1200" b="1" i="0" u="none" strike="noStrike" kern="1200" cap="none" spc="0" normalizeH="0" baseline="0" noProof="0" dirty="0">
                <a:ln>
                  <a:noFill/>
                </a:ln>
                <a:solidFill>
                  <a:prstClr val="black"/>
                </a:solidFill>
                <a:effectLst/>
                <a:uLnTx/>
                <a:uFillTx/>
                <a:ea typeface="+mn-ea"/>
                <a:cs typeface="Arial" pitchFamily="34" charset="0"/>
              </a:rPr>
              <a:t>Fluid Workforce</a:t>
            </a:r>
          </a:p>
          <a:p>
            <a:pPr marL="0" marR="0" lvl="0" indent="0" algn="l" defTabSz="914400" rtl="0" eaLnBrk="0" fontAlgn="auto" latinLnBrk="0" hangingPunct="0">
              <a:lnSpc>
                <a:spcPct val="100000"/>
              </a:lnSpc>
              <a:spcBef>
                <a:spcPts val="100"/>
              </a:spcBef>
              <a:spcAft>
                <a:spcPts val="100"/>
              </a:spcAft>
              <a:buClr>
                <a:prstClr val="black"/>
              </a:buClr>
              <a:buSzTx/>
              <a:buFontTx/>
              <a:buNone/>
              <a:tabLst/>
              <a:defRPr/>
            </a:pPr>
            <a:endParaRPr kumimoji="0" lang="en-AU" sz="14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912934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86E6A-2926-EC47-A10E-3C7140159A77}"/>
              </a:ext>
            </a:extLst>
          </p:cNvPr>
          <p:cNvSpPr>
            <a:spLocks noGrp="1"/>
          </p:cNvSpPr>
          <p:nvPr>
            <p:ph type="title"/>
          </p:nvPr>
        </p:nvSpPr>
        <p:spPr>
          <a:xfrm>
            <a:off x="3764280" y="380488"/>
            <a:ext cx="5029200" cy="822960"/>
          </a:xfrm>
        </p:spPr>
        <p:txBody>
          <a:bodyPr/>
          <a:lstStyle/>
          <a:p>
            <a:pPr>
              <a:lnSpc>
                <a:spcPts val="2480"/>
              </a:lnSpc>
            </a:pPr>
            <a:r>
              <a:rPr lang="en-US" altLang="en-US" spc="-100" dirty="0">
                <a:solidFill>
                  <a:srgbClr val="002060"/>
                </a:solidFill>
                <a:cs typeface="Times New Roman" panose="02020603050405020304" pitchFamily="18" charset="0"/>
              </a:rPr>
              <a:t>DLA Disposition Services </a:t>
            </a:r>
            <a:br>
              <a:rPr lang="en-US" altLang="en-US" spc="-100" dirty="0">
                <a:solidFill>
                  <a:srgbClr val="002060"/>
                </a:solidFill>
                <a:cs typeface="Times New Roman" panose="02020603050405020304" pitchFamily="18" charset="0"/>
              </a:rPr>
            </a:br>
            <a:r>
              <a:rPr lang="en-US" altLang="en-US" spc="-100" dirty="0">
                <a:solidFill>
                  <a:srgbClr val="002060"/>
                </a:solidFill>
                <a:cs typeface="Times New Roman" panose="02020603050405020304" pitchFamily="18" charset="0"/>
              </a:rPr>
              <a:t>Battle Creek, MI</a:t>
            </a:r>
            <a:endParaRPr lang="en-US" dirty="0"/>
          </a:p>
        </p:txBody>
      </p:sp>
      <p:sp>
        <p:nvSpPr>
          <p:cNvPr id="9" name="TextBox 8">
            <a:extLst>
              <a:ext uri="{FF2B5EF4-FFF2-40B4-BE49-F238E27FC236}">
                <a16:creationId xmlns:a16="http://schemas.microsoft.com/office/drawing/2014/main" id="{E37C2505-9547-4CAE-AD0E-0EB039B469DE}"/>
              </a:ext>
            </a:extLst>
          </p:cNvPr>
          <p:cNvSpPr txBox="1"/>
          <p:nvPr/>
        </p:nvSpPr>
        <p:spPr>
          <a:xfrm>
            <a:off x="214312" y="1177450"/>
            <a:ext cx="8455025" cy="400110"/>
          </a:xfrm>
          <a:prstGeom prst="rect">
            <a:avLst/>
          </a:prstGeom>
          <a:noFill/>
        </p:spPr>
        <p:txBody>
          <a:bodyPr wrap="square" rtlCol="0">
            <a:spAutoFit/>
          </a:bodyPr>
          <a:lstStyle/>
          <a:p>
            <a:pPr algn="ctr"/>
            <a:r>
              <a:rPr lang="en-US" sz="2000" b="1" dirty="0">
                <a:cs typeface="Times New Roman" panose="02020603050405020304" pitchFamily="18" charset="0"/>
              </a:rPr>
              <a:t>Provides worldwide reverse logistics solutions</a:t>
            </a:r>
          </a:p>
        </p:txBody>
      </p:sp>
      <p:sp>
        <p:nvSpPr>
          <p:cNvPr id="7" name="TextBox 7">
            <a:extLst>
              <a:ext uri="{FF2B5EF4-FFF2-40B4-BE49-F238E27FC236}">
                <a16:creationId xmlns:a16="http://schemas.microsoft.com/office/drawing/2014/main" id="{5D19223D-BA86-481C-92D0-EFBDBA0E7BF9}"/>
              </a:ext>
            </a:extLst>
          </p:cNvPr>
          <p:cNvSpPr txBox="1">
            <a:spLocks noChangeArrowheads="1"/>
          </p:cNvSpPr>
          <p:nvPr/>
        </p:nvSpPr>
        <p:spPr bwMode="auto">
          <a:xfrm>
            <a:off x="258383" y="1655993"/>
            <a:ext cx="4453673" cy="2354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3038" indent="-173038" eaLnBrk="0" hangingPunct="0">
              <a:tabLst>
                <a:tab pos="401638" algn="l"/>
              </a:tabLst>
              <a:defRPr>
                <a:solidFill>
                  <a:schemeClr val="tx1"/>
                </a:solidFill>
                <a:latin typeface="Arial" pitchFamily="34" charset="0"/>
              </a:defRPr>
            </a:lvl1pPr>
            <a:lvl2pPr marL="742950" indent="-285750" eaLnBrk="0" hangingPunct="0">
              <a:tabLst>
                <a:tab pos="401638" algn="l"/>
              </a:tabLst>
              <a:defRPr>
                <a:solidFill>
                  <a:schemeClr val="tx1"/>
                </a:solidFill>
                <a:latin typeface="Arial" pitchFamily="34" charset="0"/>
              </a:defRPr>
            </a:lvl2pPr>
            <a:lvl3pPr marL="1143000" indent="-228600" eaLnBrk="0" hangingPunct="0">
              <a:tabLst>
                <a:tab pos="401638" algn="l"/>
              </a:tabLst>
              <a:defRPr>
                <a:solidFill>
                  <a:schemeClr val="tx1"/>
                </a:solidFill>
                <a:latin typeface="Arial" pitchFamily="34" charset="0"/>
              </a:defRPr>
            </a:lvl3pPr>
            <a:lvl4pPr marL="1600200" indent="-228600" eaLnBrk="0" hangingPunct="0">
              <a:tabLst>
                <a:tab pos="401638" algn="l"/>
              </a:tabLst>
              <a:defRPr>
                <a:solidFill>
                  <a:schemeClr val="tx1"/>
                </a:solidFill>
                <a:latin typeface="Arial" pitchFamily="34" charset="0"/>
              </a:defRPr>
            </a:lvl4pPr>
            <a:lvl5pPr marL="2057400" indent="-228600" eaLnBrk="0" hangingPunct="0">
              <a:tabLst>
                <a:tab pos="401638" algn="l"/>
              </a:tabLst>
              <a:defRPr>
                <a:solidFill>
                  <a:schemeClr val="tx1"/>
                </a:solidFill>
                <a:latin typeface="Arial" pitchFamily="34" charset="0"/>
              </a:defRPr>
            </a:lvl5pPr>
            <a:lvl6pPr marL="2514600" indent="-228600" eaLnBrk="0" fontAlgn="base" hangingPunct="0">
              <a:spcBef>
                <a:spcPct val="0"/>
              </a:spcBef>
              <a:spcAft>
                <a:spcPct val="0"/>
              </a:spcAft>
              <a:tabLst>
                <a:tab pos="401638" algn="l"/>
              </a:tabLst>
              <a:defRPr>
                <a:solidFill>
                  <a:schemeClr val="tx1"/>
                </a:solidFill>
                <a:latin typeface="Arial" pitchFamily="34" charset="0"/>
              </a:defRPr>
            </a:lvl6pPr>
            <a:lvl7pPr marL="2971800" indent="-228600" eaLnBrk="0" fontAlgn="base" hangingPunct="0">
              <a:spcBef>
                <a:spcPct val="0"/>
              </a:spcBef>
              <a:spcAft>
                <a:spcPct val="0"/>
              </a:spcAft>
              <a:tabLst>
                <a:tab pos="401638" algn="l"/>
              </a:tabLst>
              <a:defRPr>
                <a:solidFill>
                  <a:schemeClr val="tx1"/>
                </a:solidFill>
                <a:latin typeface="Arial" pitchFamily="34" charset="0"/>
              </a:defRPr>
            </a:lvl7pPr>
            <a:lvl8pPr marL="3429000" indent="-228600" eaLnBrk="0" fontAlgn="base" hangingPunct="0">
              <a:spcBef>
                <a:spcPct val="0"/>
              </a:spcBef>
              <a:spcAft>
                <a:spcPct val="0"/>
              </a:spcAft>
              <a:tabLst>
                <a:tab pos="401638" algn="l"/>
              </a:tabLst>
              <a:defRPr>
                <a:solidFill>
                  <a:schemeClr val="tx1"/>
                </a:solidFill>
                <a:latin typeface="Arial" pitchFamily="34" charset="0"/>
              </a:defRPr>
            </a:lvl8pPr>
            <a:lvl9pPr marL="3886200" indent="-228600" eaLnBrk="0" fontAlgn="base" hangingPunct="0">
              <a:spcBef>
                <a:spcPct val="0"/>
              </a:spcBef>
              <a:spcAft>
                <a:spcPct val="0"/>
              </a:spcAft>
              <a:tabLst>
                <a:tab pos="401638" algn="l"/>
              </a:tabLst>
              <a:defRPr>
                <a:solidFill>
                  <a:schemeClr val="tx1"/>
                </a:solidFill>
                <a:latin typeface="Arial" pitchFamily="34" charset="0"/>
              </a:defRPr>
            </a:lvl9pPr>
          </a:lstStyle>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Reutilization </a:t>
            </a:r>
            <a:br>
              <a:rPr lang="en-US" altLang="en-US" sz="2200" dirty="0">
                <a:solidFill>
                  <a:srgbClr val="000000"/>
                </a:solidFill>
                <a:latin typeface="+mn-lt"/>
                <a:cs typeface="Times New Roman" panose="02020603050405020304" pitchFamily="18" charset="0"/>
              </a:rPr>
            </a:br>
            <a:r>
              <a:rPr lang="en-US" altLang="en-US" sz="2200" dirty="0">
                <a:solidFill>
                  <a:srgbClr val="000000"/>
                </a:solidFill>
                <a:latin typeface="+mn-lt"/>
                <a:cs typeface="Times New Roman" panose="02020603050405020304" pitchFamily="18" charset="0"/>
              </a:rPr>
              <a:t>(military services and DOD) </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Special programs</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Transfer (to federal agencies)</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Donation </a:t>
            </a:r>
            <a:br>
              <a:rPr lang="en-US" altLang="en-US" sz="2200" dirty="0">
                <a:solidFill>
                  <a:srgbClr val="000000"/>
                </a:solidFill>
                <a:latin typeface="+mn-lt"/>
                <a:cs typeface="Times New Roman" panose="02020603050405020304" pitchFamily="18" charset="0"/>
              </a:rPr>
            </a:br>
            <a:r>
              <a:rPr lang="en-US" altLang="en-US" sz="2200" dirty="0">
                <a:solidFill>
                  <a:srgbClr val="000000"/>
                </a:solidFill>
                <a:latin typeface="+mn-lt"/>
                <a:cs typeface="Times New Roman" panose="02020603050405020304" pitchFamily="18" charset="0"/>
              </a:rPr>
              <a:t>(to state and local agencies)</a:t>
            </a:r>
          </a:p>
        </p:txBody>
      </p:sp>
      <p:sp>
        <p:nvSpPr>
          <p:cNvPr id="8" name="TextBox 7">
            <a:extLst>
              <a:ext uri="{FF2B5EF4-FFF2-40B4-BE49-F238E27FC236}">
                <a16:creationId xmlns:a16="http://schemas.microsoft.com/office/drawing/2014/main" id="{DA9468C5-0409-4D5E-9C12-4069A20CFC5A}"/>
              </a:ext>
            </a:extLst>
          </p:cNvPr>
          <p:cNvSpPr txBox="1">
            <a:spLocks noChangeArrowheads="1"/>
          </p:cNvSpPr>
          <p:nvPr/>
        </p:nvSpPr>
        <p:spPr bwMode="auto">
          <a:xfrm>
            <a:off x="4587763" y="1586439"/>
            <a:ext cx="4360923" cy="2431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3038" indent="-173038" eaLnBrk="0" hangingPunct="0">
              <a:tabLst>
                <a:tab pos="401638" algn="l"/>
              </a:tabLst>
              <a:defRPr>
                <a:solidFill>
                  <a:schemeClr val="tx1"/>
                </a:solidFill>
                <a:latin typeface="Arial" pitchFamily="34" charset="0"/>
              </a:defRPr>
            </a:lvl1pPr>
            <a:lvl2pPr marL="742950" indent="-285750" eaLnBrk="0" hangingPunct="0">
              <a:tabLst>
                <a:tab pos="401638" algn="l"/>
              </a:tabLst>
              <a:defRPr>
                <a:solidFill>
                  <a:schemeClr val="tx1"/>
                </a:solidFill>
                <a:latin typeface="Arial" pitchFamily="34" charset="0"/>
              </a:defRPr>
            </a:lvl2pPr>
            <a:lvl3pPr marL="1143000" indent="-228600" eaLnBrk="0" hangingPunct="0">
              <a:tabLst>
                <a:tab pos="401638" algn="l"/>
              </a:tabLst>
              <a:defRPr>
                <a:solidFill>
                  <a:schemeClr val="tx1"/>
                </a:solidFill>
                <a:latin typeface="Arial" pitchFamily="34" charset="0"/>
              </a:defRPr>
            </a:lvl3pPr>
            <a:lvl4pPr marL="1600200" indent="-228600" eaLnBrk="0" hangingPunct="0">
              <a:tabLst>
                <a:tab pos="401638" algn="l"/>
              </a:tabLst>
              <a:defRPr>
                <a:solidFill>
                  <a:schemeClr val="tx1"/>
                </a:solidFill>
                <a:latin typeface="Arial" pitchFamily="34" charset="0"/>
              </a:defRPr>
            </a:lvl4pPr>
            <a:lvl5pPr marL="2057400" indent="-228600" eaLnBrk="0" hangingPunct="0">
              <a:tabLst>
                <a:tab pos="401638" algn="l"/>
              </a:tabLst>
              <a:defRPr>
                <a:solidFill>
                  <a:schemeClr val="tx1"/>
                </a:solidFill>
                <a:latin typeface="Arial" pitchFamily="34" charset="0"/>
              </a:defRPr>
            </a:lvl5pPr>
            <a:lvl6pPr marL="2514600" indent="-228600" eaLnBrk="0" fontAlgn="base" hangingPunct="0">
              <a:spcBef>
                <a:spcPct val="0"/>
              </a:spcBef>
              <a:spcAft>
                <a:spcPct val="0"/>
              </a:spcAft>
              <a:tabLst>
                <a:tab pos="401638" algn="l"/>
              </a:tabLst>
              <a:defRPr>
                <a:solidFill>
                  <a:schemeClr val="tx1"/>
                </a:solidFill>
                <a:latin typeface="Arial" pitchFamily="34" charset="0"/>
              </a:defRPr>
            </a:lvl6pPr>
            <a:lvl7pPr marL="2971800" indent="-228600" eaLnBrk="0" fontAlgn="base" hangingPunct="0">
              <a:spcBef>
                <a:spcPct val="0"/>
              </a:spcBef>
              <a:spcAft>
                <a:spcPct val="0"/>
              </a:spcAft>
              <a:tabLst>
                <a:tab pos="401638" algn="l"/>
              </a:tabLst>
              <a:defRPr>
                <a:solidFill>
                  <a:schemeClr val="tx1"/>
                </a:solidFill>
                <a:latin typeface="Arial" pitchFamily="34" charset="0"/>
              </a:defRPr>
            </a:lvl7pPr>
            <a:lvl8pPr marL="3429000" indent="-228600" eaLnBrk="0" fontAlgn="base" hangingPunct="0">
              <a:spcBef>
                <a:spcPct val="0"/>
              </a:spcBef>
              <a:spcAft>
                <a:spcPct val="0"/>
              </a:spcAft>
              <a:tabLst>
                <a:tab pos="401638" algn="l"/>
              </a:tabLst>
              <a:defRPr>
                <a:solidFill>
                  <a:schemeClr val="tx1"/>
                </a:solidFill>
                <a:latin typeface="Arial" pitchFamily="34" charset="0"/>
              </a:defRPr>
            </a:lvl8pPr>
            <a:lvl9pPr marL="3886200" indent="-228600" eaLnBrk="0" fontAlgn="base" hangingPunct="0">
              <a:spcBef>
                <a:spcPct val="0"/>
              </a:spcBef>
              <a:spcAft>
                <a:spcPct val="0"/>
              </a:spcAft>
              <a:tabLst>
                <a:tab pos="401638" algn="l"/>
              </a:tabLst>
              <a:defRPr>
                <a:solidFill>
                  <a:schemeClr val="tx1"/>
                </a:solidFill>
                <a:latin typeface="Arial" pitchFamily="34" charset="0"/>
              </a:defRPr>
            </a:lvl9pPr>
          </a:lstStyle>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Sales of excess DOD property</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Contingency operations support</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Demilitarization</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Hazardous waste disposal</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Law Enforcement Support Office </a:t>
            </a:r>
          </a:p>
        </p:txBody>
      </p:sp>
      <p:pic>
        <p:nvPicPr>
          <p:cNvPr id="11" name="Picture 10" descr="Camouflaged helicopter in warehouse.">
            <a:extLst>
              <a:ext uri="{FF2B5EF4-FFF2-40B4-BE49-F238E27FC236}">
                <a16:creationId xmlns:a16="http://schemas.microsoft.com/office/drawing/2014/main" id="{EBB235A8-75A5-4214-ADB0-F3F03BCE15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 y="4359769"/>
            <a:ext cx="2768704" cy="1839416"/>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pic>
        <p:nvPicPr>
          <p:cNvPr id="10" name="Picture 9" descr="Military personnel offloading supply vehicle.">
            <a:extLst>
              <a:ext uri="{FF2B5EF4-FFF2-40B4-BE49-F238E27FC236}">
                <a16:creationId xmlns:a16="http://schemas.microsoft.com/office/drawing/2014/main" id="{E1D76BAF-17D1-4ADE-9785-9F540E62E8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2454" y="4367657"/>
            <a:ext cx="2772696" cy="1836223"/>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pic>
        <p:nvPicPr>
          <p:cNvPr id="12" name="Picture 11" descr="Humvee converted for use by Civilian law enforcement organizations">
            <a:extLst>
              <a:ext uri="{FF2B5EF4-FFF2-40B4-BE49-F238E27FC236}">
                <a16:creationId xmlns:a16="http://schemas.microsoft.com/office/drawing/2014/main" id="{E856D962-7128-4E1C-A230-A5A7D4BAEB4B}"/>
              </a:ext>
            </a:extLst>
          </p:cNvPr>
          <p:cNvPicPr>
            <a:picLocks noChangeAspect="1"/>
          </p:cNvPicPr>
          <p:nvPr/>
        </p:nvPicPr>
        <p:blipFill>
          <a:blip r:embed="rId5"/>
          <a:stretch>
            <a:fillRect/>
          </a:stretch>
        </p:blipFill>
        <p:spPr>
          <a:xfrm>
            <a:off x="6070496" y="4377331"/>
            <a:ext cx="2768704" cy="1839416"/>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14</a:t>
            </a:fld>
            <a:endParaRPr lang="en-US"/>
          </a:p>
        </p:txBody>
      </p:sp>
    </p:spTree>
    <p:extLst>
      <p:ext uri="{BB962C8B-B14F-4D97-AF65-F5344CB8AC3E}">
        <p14:creationId xmlns:p14="http://schemas.microsoft.com/office/powerpoint/2010/main" val="925406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499D0-D748-BB44-A73F-67BBC5E50DC1}"/>
              </a:ext>
            </a:extLst>
          </p:cNvPr>
          <p:cNvSpPr>
            <a:spLocks noGrp="1"/>
          </p:cNvSpPr>
          <p:nvPr>
            <p:ph type="title"/>
          </p:nvPr>
        </p:nvSpPr>
        <p:spPr>
          <a:xfrm>
            <a:off x="3764280" y="343190"/>
            <a:ext cx="5029200" cy="822960"/>
          </a:xfrm>
        </p:spPr>
        <p:txBody>
          <a:bodyPr/>
          <a:lstStyle/>
          <a:p>
            <a:r>
              <a:rPr lang="en-US" altLang="en-US" dirty="0">
                <a:solidFill>
                  <a:srgbClr val="002060"/>
                </a:solidFill>
                <a:cs typeface="Times New Roman" panose="02020603050405020304" pitchFamily="18" charset="0"/>
              </a:rPr>
              <a:t>DLA Regional Commands</a:t>
            </a:r>
            <a:endParaRPr lang="en-US" dirty="0"/>
          </a:p>
        </p:txBody>
      </p:sp>
      <p:grpSp>
        <p:nvGrpSpPr>
          <p:cNvPr id="2" name="Group 1" descr="Banner showing partial globe with network lines and points in triangle shapes with 3 DL logos and labeled with DLA Regional Commands.">
            <a:extLst>
              <a:ext uri="{FF2B5EF4-FFF2-40B4-BE49-F238E27FC236}">
                <a16:creationId xmlns:a16="http://schemas.microsoft.com/office/drawing/2014/main" id="{21BEF576-A767-A742-BF3B-4EA78DB61164}"/>
              </a:ext>
              <a:ext uri="{C183D7F6-B498-43B3-948B-1728B52AA6E4}">
                <adec:decorative xmlns:adec="http://schemas.microsoft.com/office/drawing/2017/decorative" val="0"/>
              </a:ext>
            </a:extLst>
          </p:cNvPr>
          <p:cNvGrpSpPr/>
          <p:nvPr/>
        </p:nvGrpSpPr>
        <p:grpSpPr>
          <a:xfrm>
            <a:off x="0" y="1152201"/>
            <a:ext cx="9144000" cy="2361358"/>
            <a:chOff x="0" y="1152201"/>
            <a:chExt cx="9144000" cy="2361358"/>
          </a:xfrm>
        </p:grpSpPr>
        <p:pic>
          <p:nvPicPr>
            <p:cNvPr id="8" name="Picture 7">
              <a:extLst>
                <a:ext uri="{FF2B5EF4-FFF2-40B4-BE49-F238E27FC236}">
                  <a16:creationId xmlns:a16="http://schemas.microsoft.com/office/drawing/2014/main" id="{C65A3502-B805-4559-99E0-F096B7F8E1AC}"/>
                </a:ext>
              </a:extLst>
            </p:cNvPr>
            <p:cNvPicPr>
              <a:picLocks noChangeAspect="1"/>
            </p:cNvPicPr>
            <p:nvPr/>
          </p:nvPicPr>
          <p:blipFill rotWithShape="1">
            <a:blip r:embed="rId3"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1152201"/>
              <a:ext cx="9144000" cy="2361358"/>
            </a:xfrm>
            <a:prstGeom prst="rect">
              <a:avLst/>
            </a:prstGeom>
          </p:spPr>
        </p:pic>
        <p:sp>
          <p:nvSpPr>
            <p:cNvPr id="9" name="TextBox 8">
              <a:extLst>
                <a:ext uri="{FF2B5EF4-FFF2-40B4-BE49-F238E27FC236}">
                  <a16:creationId xmlns:a16="http://schemas.microsoft.com/office/drawing/2014/main" id="{B0EDF521-18B4-464D-8D1C-752CB6C93AD6}"/>
                </a:ext>
              </a:extLst>
            </p:cNvPr>
            <p:cNvSpPr txBox="1"/>
            <p:nvPr/>
          </p:nvSpPr>
          <p:spPr>
            <a:xfrm>
              <a:off x="3277645" y="2110800"/>
              <a:ext cx="1815102" cy="276999"/>
            </a:xfrm>
            <a:prstGeom prst="rect">
              <a:avLst/>
            </a:prstGeom>
            <a:solidFill>
              <a:schemeClr val="tx1">
                <a:lumMod val="75000"/>
                <a:lumOff val="25000"/>
              </a:schemeClr>
            </a:solidFill>
            <a:ln>
              <a:solidFill>
                <a:srgbClr val="0033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DLA Europe &amp; Africa</a:t>
              </a:r>
            </a:p>
          </p:txBody>
        </p:sp>
        <p:sp>
          <p:nvSpPr>
            <p:cNvPr id="10" name="TextBox 9">
              <a:extLst>
                <a:ext uri="{FF2B5EF4-FFF2-40B4-BE49-F238E27FC236}">
                  <a16:creationId xmlns:a16="http://schemas.microsoft.com/office/drawing/2014/main" id="{0B51E08D-8372-4A16-98F2-E6E822509CA4}"/>
                </a:ext>
              </a:extLst>
            </p:cNvPr>
            <p:cNvSpPr txBox="1"/>
            <p:nvPr/>
          </p:nvSpPr>
          <p:spPr>
            <a:xfrm>
              <a:off x="5123150" y="2619776"/>
              <a:ext cx="2153172" cy="276999"/>
            </a:xfrm>
            <a:prstGeom prst="rect">
              <a:avLst/>
            </a:prstGeom>
            <a:solidFill>
              <a:schemeClr val="tx1">
                <a:lumMod val="75000"/>
                <a:lumOff val="25000"/>
              </a:schemeClr>
            </a:solidFill>
            <a:ln>
              <a:solidFill>
                <a:srgbClr val="0033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DLA CENTCOM &amp;</a:t>
              </a:r>
              <a:r>
                <a:rPr kumimoji="0" lang="en-US" sz="1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SOCOM</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1" name="TextBox 10">
              <a:extLst>
                <a:ext uri="{FF2B5EF4-FFF2-40B4-BE49-F238E27FC236}">
                  <a16:creationId xmlns:a16="http://schemas.microsoft.com/office/drawing/2014/main" id="{92AD5732-67B7-43D5-9B0D-C55675BFA82D}"/>
                </a:ext>
              </a:extLst>
            </p:cNvPr>
            <p:cNvSpPr txBox="1"/>
            <p:nvPr/>
          </p:nvSpPr>
          <p:spPr>
            <a:xfrm>
              <a:off x="7550151" y="2377844"/>
              <a:ext cx="1475460" cy="276999"/>
            </a:xfrm>
            <a:prstGeom prst="rect">
              <a:avLst/>
            </a:prstGeom>
            <a:solidFill>
              <a:schemeClr val="tx1">
                <a:lumMod val="75000"/>
                <a:lumOff val="25000"/>
              </a:schemeClr>
            </a:solidFill>
            <a:ln>
              <a:solidFill>
                <a:srgbClr val="0033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DLA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Indo-Pacific</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5">
              <a:extLst>
                <a:ext uri="{FF2B5EF4-FFF2-40B4-BE49-F238E27FC236}">
                  <a16:creationId xmlns:a16="http://schemas.microsoft.com/office/drawing/2014/main" id="{82BC24E9-20EA-48E7-930C-C19E2E0F377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3884035" y="1294921"/>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CE321A44-B1C5-4C16-9724-F1003F0258F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5836511" y="1793156"/>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38A5690D-D918-4A9A-9551-6206DF3435C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8037109" y="1550834"/>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Rectangle 4">
            <a:extLst>
              <a:ext uri="{FF2B5EF4-FFF2-40B4-BE49-F238E27FC236}">
                <a16:creationId xmlns:a16="http://schemas.microsoft.com/office/drawing/2014/main" id="{34210F15-ACDD-4427-AF7F-2D6D7F0929E9}"/>
              </a:ext>
              <a:ext uri="{C183D7F6-B498-43B3-948B-1728B52AA6E4}">
                <adec:decorative xmlns:adec="http://schemas.microsoft.com/office/drawing/2017/decorative" val="0"/>
              </a:ext>
            </a:extLst>
          </p:cNvPr>
          <p:cNvSpPr txBox="1">
            <a:spLocks noChangeArrowheads="1"/>
          </p:cNvSpPr>
          <p:nvPr/>
        </p:nvSpPr>
        <p:spPr bwMode="auto">
          <a:xfrm>
            <a:off x="381000" y="3610253"/>
            <a:ext cx="8763000" cy="28773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ts val="2400"/>
              </a:lnSpc>
              <a:spcBef>
                <a:spcPts val="200"/>
              </a:spcBef>
              <a:spcAft>
                <a:spcPts val="200"/>
              </a:spcAft>
            </a:pPr>
            <a:r>
              <a:rPr lang="en-US" altLang="en-US" sz="2200" spc="-50" dirty="0">
                <a:latin typeface="+mn-lt"/>
                <a:cs typeface="Times New Roman" panose="02020603050405020304" pitchFamily="18" charset="0"/>
              </a:rPr>
              <a:t>Three Regional Commands supporting five Combatant Commands</a:t>
            </a:r>
          </a:p>
          <a:p>
            <a:pPr marL="633413" lvl="1" defTabSz="914400">
              <a:spcBef>
                <a:spcPts val="0"/>
              </a:spcBef>
              <a:spcAft>
                <a:spcPts val="0"/>
              </a:spcAft>
            </a:pPr>
            <a:r>
              <a:rPr lang="en-US" altLang="en-US" sz="2200" dirty="0">
                <a:latin typeface="+mn-lt"/>
                <a:cs typeface="Times New Roman" panose="02020603050405020304" pitchFamily="18" charset="0"/>
              </a:rPr>
              <a:t>U.S. European Command &amp; U.S. Africa Command</a:t>
            </a:r>
          </a:p>
          <a:p>
            <a:pPr marL="633413" lvl="1" defTabSz="914400">
              <a:spcBef>
                <a:spcPts val="0"/>
              </a:spcBef>
              <a:spcAft>
                <a:spcPts val="0"/>
              </a:spcAft>
            </a:pPr>
            <a:r>
              <a:rPr lang="en-US" altLang="en-US" sz="2200" dirty="0">
                <a:latin typeface="+mn-lt"/>
                <a:cs typeface="Times New Roman" panose="02020603050405020304" pitchFamily="18" charset="0"/>
              </a:rPr>
              <a:t>U.S. Central Command &amp; U.S. </a:t>
            </a:r>
            <a:r>
              <a:rPr lang="en-US" sz="2200" dirty="0">
                <a:latin typeface="+mn-lt"/>
                <a:cs typeface="Times New Roman" panose="02020603050405020304" pitchFamily="18" charset="0"/>
              </a:rPr>
              <a:t>Special Operations Command </a:t>
            </a:r>
          </a:p>
          <a:p>
            <a:pPr marL="633413" lvl="1" defTabSz="914400">
              <a:spcBef>
                <a:spcPts val="0"/>
              </a:spcBef>
              <a:spcAft>
                <a:spcPts val="0"/>
              </a:spcAft>
            </a:pPr>
            <a:r>
              <a:rPr lang="en-US" altLang="en-US" sz="2200" dirty="0">
                <a:latin typeface="+mn-lt"/>
                <a:cs typeface="Times New Roman" panose="02020603050405020304" pitchFamily="18" charset="0"/>
              </a:rPr>
              <a:t>U.S. </a:t>
            </a:r>
            <a:r>
              <a:rPr lang="en-US" altLang="en-US" sz="2200" dirty="0" err="1">
                <a:latin typeface="+mn-lt"/>
                <a:cs typeface="Times New Roman" panose="02020603050405020304" pitchFamily="18" charset="0"/>
              </a:rPr>
              <a:t>Indo-Pacific</a:t>
            </a:r>
            <a:r>
              <a:rPr lang="en-US" altLang="en-US" sz="2200" dirty="0">
                <a:latin typeface="+mn-lt"/>
                <a:cs typeface="Times New Roman" panose="02020603050405020304" pitchFamily="18" charset="0"/>
              </a:rPr>
              <a:t> Command </a:t>
            </a:r>
          </a:p>
          <a:p>
            <a:pPr defTabSz="914400">
              <a:spcBef>
                <a:spcPts val="200"/>
              </a:spcBef>
              <a:spcAft>
                <a:spcPts val="200"/>
              </a:spcAft>
            </a:pPr>
            <a:r>
              <a:rPr lang="en-US" altLang="en-US" sz="2200" dirty="0">
                <a:latin typeface="+mn-lt"/>
                <a:cs typeface="Times New Roman" panose="02020603050405020304" pitchFamily="18" charset="0"/>
              </a:rPr>
              <a:t>Single focal point for DLA support to the Combatant Commands</a:t>
            </a:r>
          </a:p>
          <a:p>
            <a:pPr defTabSz="914400">
              <a:spcBef>
                <a:spcPts val="200"/>
              </a:spcBef>
              <a:spcAft>
                <a:spcPts val="200"/>
              </a:spcAft>
            </a:pPr>
            <a:r>
              <a:rPr lang="en-US" altLang="en-US" sz="2200" dirty="0">
                <a:latin typeface="+mn-lt"/>
                <a:cs typeface="Times New Roman" panose="02020603050405020304" pitchFamily="18" charset="0"/>
              </a:rPr>
              <a:t>DLA lead for theater contingency/exercise planning</a:t>
            </a:r>
          </a:p>
          <a:p>
            <a:pPr defTabSz="914400">
              <a:spcBef>
                <a:spcPts val="200"/>
              </a:spcBef>
              <a:spcAft>
                <a:spcPts val="200"/>
              </a:spcAft>
            </a:pPr>
            <a:r>
              <a:rPr lang="en-US" altLang="en-US" sz="2200" dirty="0">
                <a:latin typeface="+mn-lt"/>
                <a:cs typeface="Times New Roman" panose="02020603050405020304" pitchFamily="18" charset="0"/>
              </a:rPr>
              <a:t>Responsible for DLA Support Teams</a:t>
            </a:r>
          </a:p>
        </p:txBody>
      </p:sp>
      <p:sp>
        <p:nvSpPr>
          <p:cNvPr id="4" name="Slide Number Placeholder 3">
            <a:extLst>
              <a:ext uri="{FF2B5EF4-FFF2-40B4-BE49-F238E27FC236}">
                <a16:creationId xmlns:a16="http://schemas.microsoft.com/office/drawing/2014/main" id="{7BF9B355-2050-45BF-A29B-7636417B0DCB}"/>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15</a:t>
            </a:fld>
            <a:endParaRPr lang="en-US"/>
          </a:p>
        </p:txBody>
      </p:sp>
    </p:spTree>
    <p:extLst>
      <p:ext uri="{BB962C8B-B14F-4D97-AF65-F5344CB8AC3E}">
        <p14:creationId xmlns:p14="http://schemas.microsoft.com/office/powerpoint/2010/main" val="1755282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0690-30B0-A344-AA1D-3563293F747F}"/>
              </a:ext>
            </a:extLst>
          </p:cNvPr>
          <p:cNvSpPr>
            <a:spLocks noGrp="1"/>
          </p:cNvSpPr>
          <p:nvPr>
            <p:ph type="title"/>
          </p:nvPr>
        </p:nvSpPr>
        <p:spPr>
          <a:xfrm>
            <a:off x="3764280" y="350810"/>
            <a:ext cx="5029200" cy="822960"/>
          </a:xfrm>
        </p:spPr>
        <p:txBody>
          <a:bodyPr/>
          <a:lstStyle/>
          <a:p>
            <a:r>
              <a:rPr lang="en-US" altLang="en-US" dirty="0">
                <a:solidFill>
                  <a:srgbClr val="002060"/>
                </a:solidFill>
                <a:cs typeface="Times New Roman" panose="02020603050405020304" pitchFamily="18" charset="0"/>
              </a:rPr>
              <a:t>DLA Support Organizations</a:t>
            </a:r>
            <a:endParaRPr lang="en-US" dirty="0"/>
          </a:p>
        </p:txBody>
      </p:sp>
      <p:sp>
        <p:nvSpPr>
          <p:cNvPr id="6" name="Rectangle 9">
            <a:extLst>
              <a:ext uri="{FF2B5EF4-FFF2-40B4-BE49-F238E27FC236}">
                <a16:creationId xmlns:a16="http://schemas.microsoft.com/office/drawing/2014/main" id="{6A6AEA53-8852-45E2-A62D-249F85348773}"/>
              </a:ext>
            </a:extLst>
          </p:cNvPr>
          <p:cNvSpPr>
            <a:spLocks noChangeArrowheads="1"/>
          </p:cNvSpPr>
          <p:nvPr/>
        </p:nvSpPr>
        <p:spPr bwMode="auto">
          <a:xfrm>
            <a:off x="326570" y="1199715"/>
            <a:ext cx="8499796" cy="5262979"/>
          </a:xfrm>
          <a:prstGeom prst="rect">
            <a:avLst/>
          </a:prstGeom>
          <a:noFill/>
          <a:ln w="9525" algn="ctr">
            <a:noFill/>
            <a:miter lim="800000"/>
            <a:headEnd/>
            <a:tailEnd/>
          </a:ln>
        </p:spPr>
        <p:txBody>
          <a:bodyPr wrap="square">
            <a:spAutoFit/>
          </a:bodyPr>
          <a:lstStyle/>
          <a:p>
            <a:pPr>
              <a:defRPr/>
            </a:pPr>
            <a:r>
              <a:rPr lang="en-US" sz="2400" b="1" dirty="0">
                <a:cs typeface="Times New Roman" panose="02020603050405020304" pitchFamily="18" charset="0"/>
              </a:rPr>
              <a:t>Nuclear and Space Enterprise Support Office: </a:t>
            </a:r>
            <a:r>
              <a:rPr lang="en-US" sz="2400" dirty="0">
                <a:cs typeface="Times New Roman" panose="02020603050405020304" pitchFamily="18" charset="0"/>
              </a:rPr>
              <a:t>Synchronizes the agency’s efforts and resources to ensure responsive material support to the DOD Nuclear Enterprise, DOD Space Enterprise, and its strategic warfighters.</a:t>
            </a:r>
          </a:p>
          <a:p>
            <a:pPr>
              <a:defRPr/>
            </a:pPr>
            <a:endParaRPr lang="en-US" sz="2400" b="1" dirty="0">
              <a:cs typeface="Times New Roman" panose="02020603050405020304" pitchFamily="18" charset="0"/>
            </a:endParaRPr>
          </a:p>
          <a:p>
            <a:pPr>
              <a:defRPr/>
            </a:pPr>
            <a:r>
              <a:rPr lang="en-US" sz="2400" b="1" dirty="0">
                <a:cs typeface="Times New Roman" panose="02020603050405020304" pitchFamily="18" charset="0"/>
              </a:rPr>
              <a:t>Strategic Materials</a:t>
            </a:r>
            <a:r>
              <a:rPr lang="en-US" sz="2400" dirty="0">
                <a:cs typeface="Times New Roman" panose="02020603050405020304" pitchFamily="18" charset="0"/>
              </a:rPr>
              <a:t>: Acquisition, storage, sale, recycling and conversion of the critical raw materials operation and oversight of the national defense stockpile.  </a:t>
            </a:r>
          </a:p>
          <a:p>
            <a:pPr>
              <a:defRPr/>
            </a:pPr>
            <a:endParaRPr lang="en-US" sz="2400" dirty="0">
              <a:cs typeface="Times New Roman" panose="02020603050405020304" pitchFamily="18" charset="0"/>
            </a:endParaRPr>
          </a:p>
          <a:p>
            <a:pPr>
              <a:defRPr/>
            </a:pPr>
            <a:r>
              <a:rPr lang="en-US" sz="2400" b="1" dirty="0">
                <a:cs typeface="Times New Roman" panose="02020603050405020304" pitchFamily="18" charset="0"/>
              </a:rPr>
              <a:t>Enterprise IT solutions</a:t>
            </a:r>
            <a:r>
              <a:rPr lang="en-US" sz="2400" dirty="0">
                <a:cs typeface="Times New Roman" panose="02020603050405020304" pitchFamily="18" charset="0"/>
              </a:rPr>
              <a:t>: Develop, deliver and sustain a full range of combat support IT solutions and data services for DLA and DOD to include document management, research and development and infrastructure/software as a service/cloud.</a:t>
            </a:r>
          </a:p>
        </p:txBody>
      </p:sp>
      <p:sp>
        <p:nvSpPr>
          <p:cNvPr id="4" name="Slide Number Placeholder 3">
            <a:extLst>
              <a:ext uri="{FF2B5EF4-FFF2-40B4-BE49-F238E27FC236}">
                <a16:creationId xmlns:a16="http://schemas.microsoft.com/office/drawing/2014/main" id="{BCFC9E58-91CE-4BCE-829F-F31F8452077B}"/>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16</a:t>
            </a:fld>
            <a:endParaRPr lang="en-US"/>
          </a:p>
        </p:txBody>
      </p:sp>
    </p:spTree>
    <p:extLst>
      <p:ext uri="{BB962C8B-B14F-4D97-AF65-F5344CB8AC3E}">
        <p14:creationId xmlns:p14="http://schemas.microsoft.com/office/powerpoint/2010/main" val="1963946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3764280" y="341916"/>
            <a:ext cx="5029200" cy="488386"/>
          </a:xfrm>
        </p:spPr>
        <p:txBody>
          <a:bodyPr/>
          <a:lstStyle/>
          <a:p>
            <a:r>
              <a:rPr lang="en-US" spc="-5" dirty="0">
                <a:cs typeface="Arial"/>
              </a:rPr>
              <a:t>DLA Document Services</a:t>
            </a:r>
            <a:endParaRPr lang="en-US" dirty="0"/>
          </a:p>
        </p:txBody>
      </p:sp>
      <p:sp>
        <p:nvSpPr>
          <p:cNvPr id="67" name="Flowchart: Alternate Process 66">
            <a:extLst>
              <a:ext uri="{FF2B5EF4-FFF2-40B4-BE49-F238E27FC236}">
                <a16:creationId xmlns:a16="http://schemas.microsoft.com/office/drawing/2014/main" id="{610F2386-2386-4EED-8947-F3B94CC2207A}"/>
              </a:ext>
              <a:ext uri="{C183D7F6-B498-43B3-948B-1728B52AA6E4}">
                <adec:decorative xmlns:adec="http://schemas.microsoft.com/office/drawing/2017/decorative" val="1"/>
              </a:ext>
            </a:extLst>
          </p:cNvPr>
          <p:cNvSpPr/>
          <p:nvPr/>
        </p:nvSpPr>
        <p:spPr>
          <a:xfrm>
            <a:off x="209251" y="1279598"/>
            <a:ext cx="7356064" cy="493561"/>
          </a:xfrm>
          <a:prstGeom prst="flowChartAlternateProcess">
            <a:avLst/>
          </a:prstGeom>
          <a:noFill/>
          <a:ln>
            <a:solidFill>
              <a:schemeClr val="bg1">
                <a:lumMod val="50000"/>
              </a:schemeClr>
            </a:solidFill>
            <a:prstDash val="dash"/>
            <a:extLst>
              <a:ext uri="{C807C97D-BFC1-408E-A445-0C87EB9F89A2}">
                <ask:lineSketchStyleProps xmlns:ask="http://schemas.microsoft.com/office/drawing/2018/sketchyshapes" sd="1219033472">
                  <a:custGeom>
                    <a:avLst/>
                    <a:gdLst>
                      <a:gd name="connsiteX0" fmla="*/ 0 w 7049007"/>
                      <a:gd name="connsiteY0" fmla="*/ 82260 h 493561"/>
                      <a:gd name="connsiteX1" fmla="*/ 82260 w 7049007"/>
                      <a:gd name="connsiteY1" fmla="*/ 0 h 493561"/>
                      <a:gd name="connsiteX2" fmla="*/ 793657 w 7049007"/>
                      <a:gd name="connsiteY2" fmla="*/ 0 h 493561"/>
                      <a:gd name="connsiteX3" fmla="*/ 1298519 w 7049007"/>
                      <a:gd name="connsiteY3" fmla="*/ 0 h 493561"/>
                      <a:gd name="connsiteX4" fmla="*/ 1734537 w 7049007"/>
                      <a:gd name="connsiteY4" fmla="*/ 0 h 493561"/>
                      <a:gd name="connsiteX5" fmla="*/ 2377089 w 7049007"/>
                      <a:gd name="connsiteY5" fmla="*/ 0 h 493561"/>
                      <a:gd name="connsiteX6" fmla="*/ 2881951 w 7049007"/>
                      <a:gd name="connsiteY6" fmla="*/ 0 h 493561"/>
                      <a:gd name="connsiteX7" fmla="*/ 3593348 w 7049007"/>
                      <a:gd name="connsiteY7" fmla="*/ 0 h 493561"/>
                      <a:gd name="connsiteX8" fmla="*/ 4029366 w 7049007"/>
                      <a:gd name="connsiteY8" fmla="*/ 0 h 493561"/>
                      <a:gd name="connsiteX9" fmla="*/ 4740763 w 7049007"/>
                      <a:gd name="connsiteY9" fmla="*/ 0 h 493561"/>
                      <a:gd name="connsiteX10" fmla="*/ 5107936 w 7049007"/>
                      <a:gd name="connsiteY10" fmla="*/ 0 h 493561"/>
                      <a:gd name="connsiteX11" fmla="*/ 5681643 w 7049007"/>
                      <a:gd name="connsiteY11" fmla="*/ 0 h 493561"/>
                      <a:gd name="connsiteX12" fmla="*/ 6255350 w 7049007"/>
                      <a:gd name="connsiteY12" fmla="*/ 0 h 493561"/>
                      <a:gd name="connsiteX13" fmla="*/ 6966747 w 7049007"/>
                      <a:gd name="connsiteY13" fmla="*/ 0 h 493561"/>
                      <a:gd name="connsiteX14" fmla="*/ 7049007 w 7049007"/>
                      <a:gd name="connsiteY14" fmla="*/ 82260 h 493561"/>
                      <a:gd name="connsiteX15" fmla="*/ 7049007 w 7049007"/>
                      <a:gd name="connsiteY15" fmla="*/ 411301 h 493561"/>
                      <a:gd name="connsiteX16" fmla="*/ 6966747 w 7049007"/>
                      <a:gd name="connsiteY16" fmla="*/ 493561 h 493561"/>
                      <a:gd name="connsiteX17" fmla="*/ 6324195 w 7049007"/>
                      <a:gd name="connsiteY17" fmla="*/ 493561 h 493561"/>
                      <a:gd name="connsiteX18" fmla="*/ 5957022 w 7049007"/>
                      <a:gd name="connsiteY18" fmla="*/ 493561 h 493561"/>
                      <a:gd name="connsiteX19" fmla="*/ 5521005 w 7049007"/>
                      <a:gd name="connsiteY19" fmla="*/ 493561 h 493561"/>
                      <a:gd name="connsiteX20" fmla="*/ 4809608 w 7049007"/>
                      <a:gd name="connsiteY20" fmla="*/ 493561 h 493561"/>
                      <a:gd name="connsiteX21" fmla="*/ 4235900 w 7049007"/>
                      <a:gd name="connsiteY21" fmla="*/ 493561 h 493561"/>
                      <a:gd name="connsiteX22" fmla="*/ 3799883 w 7049007"/>
                      <a:gd name="connsiteY22" fmla="*/ 493561 h 493561"/>
                      <a:gd name="connsiteX23" fmla="*/ 3226176 w 7049007"/>
                      <a:gd name="connsiteY23" fmla="*/ 493561 h 493561"/>
                      <a:gd name="connsiteX24" fmla="*/ 2859003 w 7049007"/>
                      <a:gd name="connsiteY24" fmla="*/ 493561 h 493561"/>
                      <a:gd name="connsiteX25" fmla="*/ 2491830 w 7049007"/>
                      <a:gd name="connsiteY25" fmla="*/ 493561 h 493561"/>
                      <a:gd name="connsiteX26" fmla="*/ 1918123 w 7049007"/>
                      <a:gd name="connsiteY26" fmla="*/ 493561 h 493561"/>
                      <a:gd name="connsiteX27" fmla="*/ 1482106 w 7049007"/>
                      <a:gd name="connsiteY27" fmla="*/ 493561 h 493561"/>
                      <a:gd name="connsiteX28" fmla="*/ 839554 w 7049007"/>
                      <a:gd name="connsiteY28" fmla="*/ 493561 h 493561"/>
                      <a:gd name="connsiteX29" fmla="*/ 82260 w 7049007"/>
                      <a:gd name="connsiteY29" fmla="*/ 493561 h 493561"/>
                      <a:gd name="connsiteX30" fmla="*/ 0 w 7049007"/>
                      <a:gd name="connsiteY30" fmla="*/ 411301 h 493561"/>
                      <a:gd name="connsiteX31" fmla="*/ 0 w 7049007"/>
                      <a:gd name="connsiteY31" fmla="*/ 82260 h 49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49007" h="493561" extrusionOk="0">
                        <a:moveTo>
                          <a:pt x="0" y="82260"/>
                        </a:moveTo>
                        <a:cubicBezTo>
                          <a:pt x="-11167" y="29941"/>
                          <a:pt x="33348" y="1306"/>
                          <a:pt x="82260" y="0"/>
                        </a:cubicBezTo>
                        <a:cubicBezTo>
                          <a:pt x="317631" y="-81486"/>
                          <a:pt x="574926" y="27483"/>
                          <a:pt x="793657" y="0"/>
                        </a:cubicBezTo>
                        <a:cubicBezTo>
                          <a:pt x="1012388" y="-27483"/>
                          <a:pt x="1191035" y="2701"/>
                          <a:pt x="1298519" y="0"/>
                        </a:cubicBezTo>
                        <a:cubicBezTo>
                          <a:pt x="1406003" y="-2701"/>
                          <a:pt x="1611023" y="4807"/>
                          <a:pt x="1734537" y="0"/>
                        </a:cubicBezTo>
                        <a:cubicBezTo>
                          <a:pt x="1858051" y="-4807"/>
                          <a:pt x="2117589" y="15522"/>
                          <a:pt x="2377089" y="0"/>
                        </a:cubicBezTo>
                        <a:cubicBezTo>
                          <a:pt x="2636589" y="-15522"/>
                          <a:pt x="2773562" y="35386"/>
                          <a:pt x="2881951" y="0"/>
                        </a:cubicBezTo>
                        <a:cubicBezTo>
                          <a:pt x="2990340" y="-35386"/>
                          <a:pt x="3370259" y="16967"/>
                          <a:pt x="3593348" y="0"/>
                        </a:cubicBezTo>
                        <a:cubicBezTo>
                          <a:pt x="3816437" y="-16967"/>
                          <a:pt x="3940570" y="44142"/>
                          <a:pt x="4029366" y="0"/>
                        </a:cubicBezTo>
                        <a:cubicBezTo>
                          <a:pt x="4118162" y="-44142"/>
                          <a:pt x="4541952" y="79822"/>
                          <a:pt x="4740763" y="0"/>
                        </a:cubicBezTo>
                        <a:cubicBezTo>
                          <a:pt x="4939574" y="-79822"/>
                          <a:pt x="4944089" y="3853"/>
                          <a:pt x="5107936" y="0"/>
                        </a:cubicBezTo>
                        <a:cubicBezTo>
                          <a:pt x="5271783" y="-3853"/>
                          <a:pt x="5418694" y="28925"/>
                          <a:pt x="5681643" y="0"/>
                        </a:cubicBezTo>
                        <a:cubicBezTo>
                          <a:pt x="5944592" y="-28925"/>
                          <a:pt x="5979048" y="58963"/>
                          <a:pt x="6255350" y="0"/>
                        </a:cubicBezTo>
                        <a:cubicBezTo>
                          <a:pt x="6531652" y="-58963"/>
                          <a:pt x="6787884" y="74391"/>
                          <a:pt x="6966747" y="0"/>
                        </a:cubicBezTo>
                        <a:cubicBezTo>
                          <a:pt x="7014970" y="3420"/>
                          <a:pt x="7050298" y="35698"/>
                          <a:pt x="7049007" y="82260"/>
                        </a:cubicBezTo>
                        <a:cubicBezTo>
                          <a:pt x="7056279" y="188978"/>
                          <a:pt x="7010251" y="247843"/>
                          <a:pt x="7049007" y="411301"/>
                        </a:cubicBezTo>
                        <a:cubicBezTo>
                          <a:pt x="7044169" y="452174"/>
                          <a:pt x="7007615" y="486739"/>
                          <a:pt x="6966747" y="493561"/>
                        </a:cubicBezTo>
                        <a:cubicBezTo>
                          <a:pt x="6774012" y="512134"/>
                          <a:pt x="6487929" y="448137"/>
                          <a:pt x="6324195" y="493561"/>
                        </a:cubicBezTo>
                        <a:cubicBezTo>
                          <a:pt x="6160461" y="538985"/>
                          <a:pt x="6112443" y="491755"/>
                          <a:pt x="5957022" y="493561"/>
                        </a:cubicBezTo>
                        <a:cubicBezTo>
                          <a:pt x="5801601" y="495367"/>
                          <a:pt x="5609290" y="488109"/>
                          <a:pt x="5521005" y="493561"/>
                        </a:cubicBezTo>
                        <a:cubicBezTo>
                          <a:pt x="5432720" y="499013"/>
                          <a:pt x="5058286" y="445931"/>
                          <a:pt x="4809608" y="493561"/>
                        </a:cubicBezTo>
                        <a:cubicBezTo>
                          <a:pt x="4560930" y="541191"/>
                          <a:pt x="4395013" y="430798"/>
                          <a:pt x="4235900" y="493561"/>
                        </a:cubicBezTo>
                        <a:cubicBezTo>
                          <a:pt x="4076787" y="556324"/>
                          <a:pt x="3989640" y="491615"/>
                          <a:pt x="3799883" y="493561"/>
                        </a:cubicBezTo>
                        <a:cubicBezTo>
                          <a:pt x="3610126" y="495507"/>
                          <a:pt x="3472185" y="465239"/>
                          <a:pt x="3226176" y="493561"/>
                        </a:cubicBezTo>
                        <a:cubicBezTo>
                          <a:pt x="2980167" y="521883"/>
                          <a:pt x="3017708" y="454091"/>
                          <a:pt x="2859003" y="493561"/>
                        </a:cubicBezTo>
                        <a:cubicBezTo>
                          <a:pt x="2700298" y="533031"/>
                          <a:pt x="2667524" y="475538"/>
                          <a:pt x="2491830" y="493561"/>
                        </a:cubicBezTo>
                        <a:cubicBezTo>
                          <a:pt x="2316136" y="511584"/>
                          <a:pt x="2070868" y="466340"/>
                          <a:pt x="1918123" y="493561"/>
                        </a:cubicBezTo>
                        <a:cubicBezTo>
                          <a:pt x="1765378" y="520782"/>
                          <a:pt x="1627498" y="465106"/>
                          <a:pt x="1482106" y="493561"/>
                        </a:cubicBezTo>
                        <a:cubicBezTo>
                          <a:pt x="1336714" y="522016"/>
                          <a:pt x="1049242" y="426717"/>
                          <a:pt x="839554" y="493561"/>
                        </a:cubicBezTo>
                        <a:cubicBezTo>
                          <a:pt x="629866" y="560405"/>
                          <a:pt x="370221" y="491343"/>
                          <a:pt x="82260" y="493561"/>
                        </a:cubicBezTo>
                        <a:cubicBezTo>
                          <a:pt x="35282" y="498384"/>
                          <a:pt x="-1891" y="450778"/>
                          <a:pt x="0" y="411301"/>
                        </a:cubicBezTo>
                        <a:cubicBezTo>
                          <a:pt x="-25050" y="313962"/>
                          <a:pt x="16718" y="234945"/>
                          <a:pt x="0" y="8226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7">
            <a:extLst>
              <a:ext uri="{FF2B5EF4-FFF2-40B4-BE49-F238E27FC236}">
                <a16:creationId xmlns:a16="http://schemas.microsoft.com/office/drawing/2014/main" id="{A3B7E776-E16F-4B5C-A314-EE29732CE7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5946" y="1275524"/>
            <a:ext cx="506156" cy="506156"/>
          </a:xfrm>
          <a:prstGeom prst="rect">
            <a:avLst/>
          </a:prstGeom>
        </p:spPr>
      </p:pic>
      <p:sp>
        <p:nvSpPr>
          <p:cNvPr id="3" name="Content Placeholder 2"/>
          <p:cNvSpPr>
            <a:spLocks noGrp="1"/>
          </p:cNvSpPr>
          <p:nvPr>
            <p:ph idx="1"/>
          </p:nvPr>
        </p:nvSpPr>
        <p:spPr>
          <a:xfrm>
            <a:off x="757169" y="1319408"/>
            <a:ext cx="6808146" cy="527981"/>
          </a:xfrm>
        </p:spPr>
        <p:txBody>
          <a:bodyPr>
            <a:normAutofit fontScale="92500"/>
          </a:bodyPr>
          <a:lstStyle/>
          <a:p>
            <a:pPr marL="0" indent="0">
              <a:buNone/>
            </a:pPr>
            <a:r>
              <a:rPr lang="en-US" sz="1400" b="1" dirty="0"/>
              <a:t>Per DoDI 5330.03, all DOD components should be using DLA Document Services for printing services, scanning/conversion and procuring office devices.</a:t>
            </a:r>
          </a:p>
          <a:p>
            <a:pPr marL="457200" lvl="1" indent="0">
              <a:buNone/>
            </a:pPr>
            <a:endParaRPr lang="en-US" b="1" dirty="0"/>
          </a:p>
        </p:txBody>
      </p:sp>
      <p:cxnSp>
        <p:nvCxnSpPr>
          <p:cNvPr id="32" name="Straight Connector 31">
            <a:extLst>
              <a:ext uri="{FF2B5EF4-FFF2-40B4-BE49-F238E27FC236}">
                <a16:creationId xmlns:a16="http://schemas.microsoft.com/office/drawing/2014/main" id="{6E1A35A6-2E55-4FB3-B331-6F168CD0035A}"/>
              </a:ext>
              <a:ext uri="{C183D7F6-B498-43B3-948B-1728B52AA6E4}">
                <adec:decorative xmlns:adec="http://schemas.microsoft.com/office/drawing/2017/decorative" val="1"/>
              </a:ext>
            </a:extLst>
          </p:cNvPr>
          <p:cNvCxnSpPr>
            <a:cxnSpLocks/>
          </p:cNvCxnSpPr>
          <p:nvPr/>
        </p:nvCxnSpPr>
        <p:spPr>
          <a:xfrm flipH="1">
            <a:off x="309835" y="2119496"/>
            <a:ext cx="1372661" cy="0"/>
          </a:xfrm>
          <a:prstGeom prst="line">
            <a:avLst/>
          </a:prstGeom>
          <a:ln w="381000" cap="rnd">
            <a:solidFill>
              <a:srgbClr val="0076A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0953E5A-44CB-436E-B3FB-8E4E7FF51432}"/>
              </a:ext>
              <a:ext uri="{C183D7F6-B498-43B3-948B-1728B52AA6E4}">
                <adec:decorative xmlns:adec="http://schemas.microsoft.com/office/drawing/2017/decorative" val="0"/>
              </a:ext>
            </a:extLst>
          </p:cNvPr>
          <p:cNvSpPr txBox="1"/>
          <p:nvPr/>
        </p:nvSpPr>
        <p:spPr>
          <a:xfrm>
            <a:off x="209250" y="1927386"/>
            <a:ext cx="1573829" cy="369332"/>
          </a:xfrm>
          <a:prstGeom prst="rect">
            <a:avLst/>
          </a:prstGeom>
          <a:noFill/>
        </p:spPr>
        <p:txBody>
          <a:bodyPr wrap="square" rtlCol="0">
            <a:spAutoFit/>
          </a:bodyPr>
          <a:lstStyle/>
          <a:p>
            <a:r>
              <a:rPr lang="en-US" sz="1600" b="1" dirty="0">
                <a:solidFill>
                  <a:schemeClr val="bg1"/>
                </a:solidFill>
              </a:rPr>
              <a:t>Print</a:t>
            </a:r>
            <a:r>
              <a:rPr lang="en-US" b="1" dirty="0">
                <a:solidFill>
                  <a:schemeClr val="bg1"/>
                </a:solidFill>
              </a:rPr>
              <a:t> </a:t>
            </a:r>
            <a:r>
              <a:rPr lang="en-US" sz="1600" b="1" dirty="0">
                <a:solidFill>
                  <a:schemeClr val="bg1"/>
                </a:solidFill>
              </a:rPr>
              <a:t>Services</a:t>
            </a:r>
          </a:p>
        </p:txBody>
      </p:sp>
      <p:sp>
        <p:nvSpPr>
          <p:cNvPr id="39" name="Content Placeholder 2">
            <a:extLst>
              <a:ext uri="{FF2B5EF4-FFF2-40B4-BE49-F238E27FC236}">
                <a16:creationId xmlns:a16="http://schemas.microsoft.com/office/drawing/2014/main" id="{0262BF7E-5414-4010-A0E8-5A4549487681}"/>
              </a:ext>
            </a:extLst>
          </p:cNvPr>
          <p:cNvSpPr txBox="1">
            <a:spLocks/>
          </p:cNvSpPr>
          <p:nvPr/>
        </p:nvSpPr>
        <p:spPr>
          <a:xfrm>
            <a:off x="96196" y="2369052"/>
            <a:ext cx="4774514" cy="464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dirty="0">
                <a:solidFill>
                  <a:srgbClr val="333333"/>
                </a:solidFill>
                <a:latin typeface="Helvetica Neue"/>
              </a:rPr>
              <a:t>B</a:t>
            </a:r>
            <a:r>
              <a:rPr lang="en-US" sz="1300" b="0" i="0" dirty="0">
                <a:solidFill>
                  <a:srgbClr val="333333"/>
                </a:solidFill>
                <a:effectLst/>
                <a:latin typeface="Helvetica Neue"/>
              </a:rPr>
              <a:t>rochures, training manuals, banners, aircraft decals etc. </a:t>
            </a:r>
            <a:r>
              <a:rPr lang="en-US" sz="1300" dirty="0">
                <a:solidFill>
                  <a:srgbClr val="333333"/>
                </a:solidFill>
                <a:latin typeface="Helvetica Neue"/>
              </a:rPr>
              <a:t>with a </a:t>
            </a:r>
            <a:r>
              <a:rPr lang="en-US" sz="1300" b="0" i="0" dirty="0">
                <a:solidFill>
                  <a:srgbClr val="333333"/>
                </a:solidFill>
                <a:effectLst/>
                <a:latin typeface="Helvetica Neue"/>
              </a:rPr>
              <a:t>variety of custom and specialty materials available.</a:t>
            </a:r>
          </a:p>
        </p:txBody>
      </p:sp>
      <p:cxnSp>
        <p:nvCxnSpPr>
          <p:cNvPr id="37" name="Straight Connector 36">
            <a:extLst>
              <a:ext uri="{FF2B5EF4-FFF2-40B4-BE49-F238E27FC236}">
                <a16:creationId xmlns:a16="http://schemas.microsoft.com/office/drawing/2014/main" id="{011E218D-1074-49D9-BDE2-C9656752FA41}"/>
              </a:ext>
              <a:ext uri="{C183D7F6-B498-43B3-948B-1728B52AA6E4}">
                <adec:decorative xmlns:adec="http://schemas.microsoft.com/office/drawing/2017/decorative" val="1"/>
              </a:ext>
            </a:extLst>
          </p:cNvPr>
          <p:cNvCxnSpPr>
            <a:cxnSpLocks/>
          </p:cNvCxnSpPr>
          <p:nvPr/>
        </p:nvCxnSpPr>
        <p:spPr>
          <a:xfrm flipH="1">
            <a:off x="322026" y="3063651"/>
            <a:ext cx="2265726" cy="0"/>
          </a:xfrm>
          <a:prstGeom prst="line">
            <a:avLst/>
          </a:prstGeom>
          <a:ln w="381000" cap="rnd">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37E3BBA-E01C-42BB-B4A6-8BFFDE9E0CF2}"/>
              </a:ext>
            </a:extLst>
          </p:cNvPr>
          <p:cNvSpPr txBox="1"/>
          <p:nvPr/>
        </p:nvSpPr>
        <p:spPr>
          <a:xfrm>
            <a:off x="209250" y="2897805"/>
            <a:ext cx="2477516" cy="338554"/>
          </a:xfrm>
          <a:prstGeom prst="rect">
            <a:avLst/>
          </a:prstGeom>
          <a:noFill/>
        </p:spPr>
        <p:txBody>
          <a:bodyPr wrap="square" rtlCol="0">
            <a:spAutoFit/>
          </a:bodyPr>
          <a:lstStyle/>
          <a:p>
            <a:r>
              <a:rPr lang="en-US" sz="1600" b="1" dirty="0">
                <a:solidFill>
                  <a:schemeClr val="bg1"/>
                </a:solidFill>
              </a:rPr>
              <a:t>Scanning &amp; Conversion</a:t>
            </a:r>
          </a:p>
        </p:txBody>
      </p:sp>
      <p:sp>
        <p:nvSpPr>
          <p:cNvPr id="59" name="Content Placeholder 2">
            <a:extLst>
              <a:ext uri="{FF2B5EF4-FFF2-40B4-BE49-F238E27FC236}">
                <a16:creationId xmlns:a16="http://schemas.microsoft.com/office/drawing/2014/main" id="{AB9BE418-BB3E-4773-A6D4-58DC948630D2}"/>
              </a:ext>
            </a:extLst>
          </p:cNvPr>
          <p:cNvSpPr txBox="1">
            <a:spLocks/>
          </p:cNvSpPr>
          <p:nvPr/>
        </p:nvSpPr>
        <p:spPr>
          <a:xfrm>
            <a:off x="96196" y="3353692"/>
            <a:ext cx="4774514" cy="45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b="0" i="0" dirty="0">
                <a:solidFill>
                  <a:srgbClr val="333333"/>
                </a:solidFill>
                <a:effectLst/>
                <a:latin typeface="Helvetica Neue"/>
              </a:rPr>
              <a:t>Technicians can convert documents of all sizes to electronic format for easy search and retrieval</a:t>
            </a:r>
          </a:p>
        </p:txBody>
      </p:sp>
      <p:cxnSp>
        <p:nvCxnSpPr>
          <p:cNvPr id="38" name="Straight Connector 37">
            <a:extLst>
              <a:ext uri="{FF2B5EF4-FFF2-40B4-BE49-F238E27FC236}">
                <a16:creationId xmlns:a16="http://schemas.microsoft.com/office/drawing/2014/main" id="{3BED9860-5F48-4E8A-AFAC-489A5BC1B615}"/>
              </a:ext>
              <a:ext uri="{C183D7F6-B498-43B3-948B-1728B52AA6E4}">
                <adec:decorative xmlns:adec="http://schemas.microsoft.com/office/drawing/2017/decorative" val="1"/>
              </a:ext>
            </a:extLst>
          </p:cNvPr>
          <p:cNvCxnSpPr>
            <a:cxnSpLocks/>
          </p:cNvCxnSpPr>
          <p:nvPr/>
        </p:nvCxnSpPr>
        <p:spPr>
          <a:xfrm flipH="1">
            <a:off x="324174" y="4064350"/>
            <a:ext cx="2574474" cy="0"/>
          </a:xfrm>
          <a:prstGeom prst="line">
            <a:avLst/>
          </a:prstGeom>
          <a:ln w="381000" cap="rnd">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713BE7F-BD9B-4124-97C1-9D9CD71A8359}"/>
              </a:ext>
            </a:extLst>
          </p:cNvPr>
          <p:cNvSpPr txBox="1"/>
          <p:nvPr/>
        </p:nvSpPr>
        <p:spPr>
          <a:xfrm>
            <a:off x="209250" y="3886655"/>
            <a:ext cx="2771694" cy="338554"/>
          </a:xfrm>
          <a:prstGeom prst="rect">
            <a:avLst/>
          </a:prstGeom>
          <a:noFill/>
        </p:spPr>
        <p:txBody>
          <a:bodyPr wrap="square" rtlCol="0">
            <a:spAutoFit/>
          </a:bodyPr>
          <a:lstStyle/>
          <a:p>
            <a:r>
              <a:rPr lang="en-US" sz="1600" b="1" dirty="0">
                <a:solidFill>
                  <a:schemeClr val="bg1"/>
                </a:solidFill>
              </a:rPr>
              <a:t>Office Device Management</a:t>
            </a:r>
          </a:p>
        </p:txBody>
      </p:sp>
      <p:sp>
        <p:nvSpPr>
          <p:cNvPr id="43" name="Content Placeholder 2">
            <a:extLst>
              <a:ext uri="{FF2B5EF4-FFF2-40B4-BE49-F238E27FC236}">
                <a16:creationId xmlns:a16="http://schemas.microsoft.com/office/drawing/2014/main" id="{274CC4A8-CB54-4B4C-B06A-66A8150F67F8}"/>
              </a:ext>
            </a:extLst>
          </p:cNvPr>
          <p:cNvSpPr txBox="1">
            <a:spLocks/>
          </p:cNvSpPr>
          <p:nvPr/>
        </p:nvSpPr>
        <p:spPr>
          <a:xfrm>
            <a:off x="96196" y="4333014"/>
            <a:ext cx="4894904" cy="673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dirty="0">
                <a:solidFill>
                  <a:srgbClr val="333333"/>
                </a:solidFill>
                <a:latin typeface="Helvetica Neue"/>
              </a:rPr>
              <a:t>P</a:t>
            </a:r>
            <a:r>
              <a:rPr lang="en-US" sz="1300" b="0" i="0" dirty="0">
                <a:solidFill>
                  <a:srgbClr val="333333"/>
                </a:solidFill>
                <a:effectLst/>
                <a:latin typeface="Helvetica Neue"/>
              </a:rPr>
              <a:t>rocurement, delivery and sustainment of office devices including office, desktop and stand-alone printers as well as copiers, fax machines, scanners and multi-function devices. </a:t>
            </a:r>
          </a:p>
          <a:p>
            <a:pPr marL="0" indent="0">
              <a:buNone/>
            </a:pPr>
            <a:endParaRPr lang="en-US" sz="1300" dirty="0"/>
          </a:p>
        </p:txBody>
      </p:sp>
      <p:sp>
        <p:nvSpPr>
          <p:cNvPr id="7" name="TextBox 6">
            <a:extLst>
              <a:ext uri="{FF2B5EF4-FFF2-40B4-BE49-F238E27FC236}">
                <a16:creationId xmlns:a16="http://schemas.microsoft.com/office/drawing/2014/main" id="{C0CC153A-8521-D98E-7C95-57F3C34BCE97}"/>
              </a:ext>
            </a:extLst>
          </p:cNvPr>
          <p:cNvSpPr txBox="1"/>
          <p:nvPr/>
        </p:nvSpPr>
        <p:spPr>
          <a:xfrm>
            <a:off x="892778" y="5066699"/>
            <a:ext cx="3181350" cy="1231106"/>
          </a:xfrm>
          <a:prstGeom prst="rect">
            <a:avLst/>
          </a:prstGeom>
          <a:noFill/>
          <a:ln>
            <a:solidFill>
              <a:schemeClr val="tx1"/>
            </a:solidFill>
          </a:ln>
        </p:spPr>
        <p:txBody>
          <a:bodyPr wrap="square" rtlCol="0">
            <a:spAutoFit/>
          </a:bodyPr>
          <a:lstStyle/>
          <a:p>
            <a:pPr algn="ctr"/>
            <a:r>
              <a:rPr lang="en-US" sz="1400" b="1" dirty="0"/>
              <a:t>Contact Us</a:t>
            </a:r>
          </a:p>
          <a:p>
            <a:pPr algn="ctr"/>
            <a:endParaRPr lang="en-US" sz="1200" b="1" dirty="0">
              <a:hlinkClick r:id="rId5">
                <a:extLst>
                  <a:ext uri="{A12FA001-AC4F-418D-AE19-62706E023703}">
                    <ahyp:hlinkClr xmlns:ahyp="http://schemas.microsoft.com/office/drawing/2018/hyperlinkcolor" val="tx"/>
                  </a:ext>
                </a:extLst>
              </a:hlinkClick>
            </a:endParaRPr>
          </a:p>
          <a:p>
            <a:pPr algn="ctr"/>
            <a:r>
              <a:rPr lang="en-US" sz="1200" dirty="0">
                <a:solidFill>
                  <a:srgbClr val="0563C1"/>
                </a:solidFill>
                <a:hlinkClick r:id="rId5">
                  <a:extLst>
                    <a:ext uri="{A12FA001-AC4F-418D-AE19-62706E023703}">
                      <ahyp:hlinkClr xmlns:ahyp="http://schemas.microsoft.com/office/drawing/2018/hyperlinkcolor" val="tx"/>
                    </a:ext>
                  </a:extLst>
                </a:hlinkClick>
              </a:rPr>
              <a:t>https://www.dla.mil/Document-Services/</a:t>
            </a:r>
            <a:endParaRPr lang="en-US" sz="1200" dirty="0"/>
          </a:p>
          <a:p>
            <a:pPr algn="ctr"/>
            <a:endParaRPr lang="en-US" sz="1200" dirty="0"/>
          </a:p>
          <a:p>
            <a:pPr algn="ctr"/>
            <a:r>
              <a:rPr lang="en-US" sz="1200" dirty="0"/>
              <a:t>Call: 1-866-736-7010</a:t>
            </a:r>
          </a:p>
          <a:p>
            <a:pPr algn="ctr"/>
            <a:r>
              <a:rPr lang="en-US" sz="1200" dirty="0"/>
              <a:t>Email: contact.docsvcs@dla.mil</a:t>
            </a:r>
          </a:p>
        </p:txBody>
      </p:sp>
      <p:cxnSp>
        <p:nvCxnSpPr>
          <p:cNvPr id="83" name="Straight Connector 82">
            <a:extLst>
              <a:ext uri="{FF2B5EF4-FFF2-40B4-BE49-F238E27FC236}">
                <a16:creationId xmlns:a16="http://schemas.microsoft.com/office/drawing/2014/main" id="{52689DB4-8872-4EB2-B42C-2ACE2465CD0B}"/>
              </a:ext>
              <a:ext uri="{C183D7F6-B498-43B3-948B-1728B52AA6E4}">
                <adec:decorative xmlns:adec="http://schemas.microsoft.com/office/drawing/2017/decorative" val="1"/>
              </a:ext>
            </a:extLst>
          </p:cNvPr>
          <p:cNvCxnSpPr>
            <a:cxnSpLocks/>
          </p:cNvCxnSpPr>
          <p:nvPr/>
        </p:nvCxnSpPr>
        <p:spPr>
          <a:xfrm flipH="1">
            <a:off x="5315965" y="2638443"/>
            <a:ext cx="2671213" cy="0"/>
          </a:xfrm>
          <a:prstGeom prst="line">
            <a:avLst/>
          </a:prstGeom>
          <a:ln w="1403350" cap="rnd">
            <a:gradFill flip="none" rotWithShape="1">
              <a:gsLst>
                <a:gs pos="16000">
                  <a:srgbClr val="FFFFFF"/>
                </a:gs>
                <a:gs pos="54000">
                  <a:srgbClr val="0076A3"/>
                </a:gs>
                <a:gs pos="100000">
                  <a:srgbClr val="0076A3"/>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B15AF4-17ED-469E-A545-411A786B259D}"/>
              </a:ext>
              <a:ext uri="{C183D7F6-B498-43B3-948B-1728B52AA6E4}">
                <adec:decorative xmlns:adec="http://schemas.microsoft.com/office/drawing/2017/decorative" val="1"/>
              </a:ext>
            </a:extLst>
          </p:cNvPr>
          <p:cNvCxnSpPr>
            <a:cxnSpLocks/>
          </p:cNvCxnSpPr>
          <p:nvPr/>
        </p:nvCxnSpPr>
        <p:spPr>
          <a:xfrm flipH="1">
            <a:off x="5934075" y="4082640"/>
            <a:ext cx="2460117" cy="0"/>
          </a:xfrm>
          <a:prstGeom prst="line">
            <a:avLst/>
          </a:prstGeom>
          <a:ln w="1403350" cap="rnd">
            <a:gradFill flip="none" rotWithShape="1">
              <a:gsLst>
                <a:gs pos="89000">
                  <a:srgbClr val="FFFFFF"/>
                </a:gs>
                <a:gs pos="49000">
                  <a:schemeClr val="accent3">
                    <a:lumMod val="95000"/>
                    <a:lumOff val="5000"/>
                  </a:schemeClr>
                </a:gs>
                <a:gs pos="0">
                  <a:schemeClr val="accent3">
                    <a:lumMod val="6000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67E7F41-684C-48C1-9C2F-BCB9D347FEFC}"/>
              </a:ext>
              <a:ext uri="{C183D7F6-B498-43B3-948B-1728B52AA6E4}">
                <adec:decorative xmlns:adec="http://schemas.microsoft.com/office/drawing/2017/decorative" val="1"/>
              </a:ext>
            </a:extLst>
          </p:cNvPr>
          <p:cNvCxnSpPr>
            <a:cxnSpLocks/>
          </p:cNvCxnSpPr>
          <p:nvPr/>
        </p:nvCxnSpPr>
        <p:spPr>
          <a:xfrm flipH="1">
            <a:off x="4991100" y="5502627"/>
            <a:ext cx="3062019" cy="59973"/>
          </a:xfrm>
          <a:prstGeom prst="line">
            <a:avLst/>
          </a:prstGeom>
          <a:ln w="1403350" cap="rnd">
            <a:gradFill flip="none" rotWithShape="1">
              <a:gsLst>
                <a:gs pos="19000">
                  <a:srgbClr val="FFFFFF"/>
                </a:gs>
                <a:gs pos="59000">
                  <a:schemeClr val="accent4">
                    <a:lumMod val="75000"/>
                  </a:schemeClr>
                </a:gs>
                <a:gs pos="100000">
                  <a:schemeClr val="accent4">
                    <a:lumMod val="7500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sp>
        <p:nvSpPr>
          <p:cNvPr id="15" name="Oval 14" descr="Document Services employees pulling a large-format printed item off the printer.&#10;">
            <a:extLst>
              <a:ext uri="{FF2B5EF4-FFF2-40B4-BE49-F238E27FC236}">
                <a16:creationId xmlns:a16="http://schemas.microsoft.com/office/drawing/2014/main" id="{747900EE-43EB-41D9-88FD-7F48246B43CC}"/>
              </a:ext>
            </a:extLst>
          </p:cNvPr>
          <p:cNvSpPr/>
          <p:nvPr/>
        </p:nvSpPr>
        <p:spPr>
          <a:xfrm>
            <a:off x="7151473" y="1829348"/>
            <a:ext cx="1845080" cy="1785492"/>
          </a:xfrm>
          <a:prstGeom prst="ellipse">
            <a:avLst/>
          </a:prstGeom>
          <a:blipFill dpi="0" rotWithShape="1">
            <a:blip r:embed="rId6">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descr="Document Services employee feeds paper records through a scanner for conversion to electronic format. ">
            <a:extLst>
              <a:ext uri="{FF2B5EF4-FFF2-40B4-BE49-F238E27FC236}">
                <a16:creationId xmlns:a16="http://schemas.microsoft.com/office/drawing/2014/main" id="{202F8E90-3638-460E-BAED-7900436CD30B}"/>
              </a:ext>
            </a:extLst>
          </p:cNvPr>
          <p:cNvSpPr/>
          <p:nvPr/>
        </p:nvSpPr>
        <p:spPr>
          <a:xfrm>
            <a:off x="5203768" y="3193145"/>
            <a:ext cx="1845079" cy="1802514"/>
          </a:xfrm>
          <a:prstGeom prst="ellipse">
            <a:avLst/>
          </a:prstGeom>
          <a:blipFill dpi="0" rotWithShape="1">
            <a:blip r:embed="rId7"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descr="Multi-functional device (MFD) in office setting. MFDs print, scan, and fax all in one.">
            <a:extLst>
              <a:ext uri="{FF2B5EF4-FFF2-40B4-BE49-F238E27FC236}">
                <a16:creationId xmlns:a16="http://schemas.microsoft.com/office/drawing/2014/main" id="{D47F4560-C1DC-4E6C-BA00-53D3A2432A3A}"/>
              </a:ext>
            </a:extLst>
          </p:cNvPr>
          <p:cNvSpPr/>
          <p:nvPr/>
        </p:nvSpPr>
        <p:spPr>
          <a:xfrm>
            <a:off x="7189770" y="4528801"/>
            <a:ext cx="1845080" cy="1766277"/>
          </a:xfrm>
          <a:prstGeom prst="ellipse">
            <a:avLst/>
          </a:prstGeom>
          <a:blipFill>
            <a:blip r:embed="rId8" cstate="print">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C183D7F6-B498-43B3-948B-1728B52AA6E4}">
                <adec:decorative xmlns:adec="http://schemas.microsoft.com/office/drawing/2017/decorative" val="0"/>
              </a:ext>
            </a:extLst>
          </p:cNvPr>
          <p:cNvSpPr>
            <a:spLocks noGrp="1"/>
          </p:cNvSpPr>
          <p:nvPr>
            <p:ph type="sldNum" sz="quarter" idx="12"/>
          </p:nvPr>
        </p:nvSpPr>
        <p:spPr/>
        <p:txBody>
          <a:bodyPr/>
          <a:lstStyle/>
          <a:p>
            <a:fld id="{0F70353F-5ECB-4B50-B3EA-C871EA4E3F32}" type="slidenum">
              <a:rPr lang="en-US" smtClean="0"/>
              <a:t>17</a:t>
            </a:fld>
            <a:endParaRPr lang="en-US"/>
          </a:p>
        </p:txBody>
      </p:sp>
    </p:spTree>
    <p:extLst>
      <p:ext uri="{BB962C8B-B14F-4D97-AF65-F5344CB8AC3E}">
        <p14:creationId xmlns:p14="http://schemas.microsoft.com/office/powerpoint/2010/main" val="768247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7554359-B137-4A89-B939-D9BC920F2B9D}"/>
              </a:ext>
            </a:extLst>
          </p:cNvPr>
          <p:cNvSpPr txBox="1">
            <a:spLocks noGrp="1"/>
          </p:cNvSpPr>
          <p:nvPr>
            <p:ph type="title"/>
          </p:nvPr>
        </p:nvSpPr>
        <p:spPr bwMode="auto">
          <a:xfrm>
            <a:off x="3762348" y="163249"/>
            <a:ext cx="5029200" cy="8239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en-US" sz="2400" dirty="0">
                <a:solidFill>
                  <a:srgbClr val="002060"/>
                </a:solidFill>
                <a:latin typeface="+mj-lt"/>
                <a:cs typeface="Times New Roman" panose="02020603050405020304" pitchFamily="18" charset="0"/>
              </a:rPr>
              <a:t>DLA Installation Management</a:t>
            </a:r>
          </a:p>
        </p:txBody>
      </p:sp>
      <p:sp>
        <p:nvSpPr>
          <p:cNvPr id="7" name="Rectangle 3">
            <a:extLst>
              <a:ext uri="{FF2B5EF4-FFF2-40B4-BE49-F238E27FC236}">
                <a16:creationId xmlns:a16="http://schemas.microsoft.com/office/drawing/2014/main" id="{C7DA7F1E-61FA-4646-B42A-AA09AA98FEF9}"/>
              </a:ext>
            </a:extLst>
          </p:cNvPr>
          <p:cNvSpPr txBox="1">
            <a:spLocks noChangeArrowheads="1"/>
          </p:cNvSpPr>
          <p:nvPr/>
        </p:nvSpPr>
        <p:spPr bwMode="auto">
          <a:xfrm>
            <a:off x="312420" y="1357162"/>
            <a:ext cx="8383905" cy="397683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lvl="1" indent="0" defTabSz="914400" eaLnBrk="1" hangingPunct="1">
              <a:lnSpc>
                <a:spcPts val="2400"/>
              </a:lnSpc>
              <a:spcBef>
                <a:spcPct val="0"/>
              </a:spcBef>
              <a:buFont typeface="Arial" pitchFamily="34" charset="0"/>
              <a:buNone/>
              <a:defRPr/>
            </a:pPr>
            <a:r>
              <a:rPr lang="en-US" sz="2200" dirty="0">
                <a:latin typeface="+mn-lt"/>
                <a:cs typeface="Times New Roman" panose="02020603050405020304" pitchFamily="18" charset="0"/>
              </a:rPr>
              <a:t>DLA Installation Management provides policy and operations for specialized support services to DLA Major Subordinate Commands, J/D Codes and tenant organizations to include: </a:t>
            </a:r>
          </a:p>
          <a:p>
            <a:pPr marL="57150" lvl="1" indent="0" defTabSz="914400" eaLnBrk="1" hangingPunct="1">
              <a:spcBef>
                <a:spcPct val="0"/>
              </a:spcBef>
              <a:buFont typeface="Arial" pitchFamily="34" charset="0"/>
              <a:buNone/>
              <a:defRPr/>
            </a:pPr>
            <a:endParaRPr lang="en-US" sz="800" dirty="0">
              <a:latin typeface="+mn-lt"/>
              <a:cs typeface="Times New Roman" panose="02020603050405020304" pitchFamily="18" charset="0"/>
            </a:endParaRPr>
          </a:p>
          <a:p>
            <a:pPr marL="685800" lvl="2" defTabSz="914400" eaLnBrk="1" hangingPunct="1">
              <a:spcBef>
                <a:spcPct val="0"/>
              </a:spcBef>
              <a:spcAft>
                <a:spcPts val="600"/>
              </a:spcAft>
              <a:buFont typeface="Arial" pitchFamily="34" charset="0"/>
              <a:buChar char="•"/>
              <a:defRPr/>
            </a:pPr>
            <a:r>
              <a:rPr lang="en-US" sz="2000" dirty="0">
                <a:latin typeface="+mn-lt"/>
                <a:cs typeface="Times New Roman" panose="02020603050405020304" pitchFamily="18" charset="0"/>
              </a:rPr>
              <a:t>Facilities and Equipment</a:t>
            </a:r>
          </a:p>
          <a:p>
            <a:pPr marL="685800" lvl="2" defTabSz="914400" eaLnBrk="1" hangingPunct="1">
              <a:spcBef>
                <a:spcPct val="0"/>
              </a:spcBef>
              <a:spcAft>
                <a:spcPts val="600"/>
              </a:spcAft>
              <a:buFont typeface="Arial" pitchFamily="34" charset="0"/>
              <a:buChar char="•"/>
              <a:defRPr/>
            </a:pPr>
            <a:r>
              <a:rPr lang="en-US" sz="2000" dirty="0">
                <a:latin typeface="+mn-lt"/>
                <a:cs typeface="Times New Roman" panose="02020603050405020304" pitchFamily="18" charset="0"/>
              </a:rPr>
              <a:t>Security and Emergency Services</a:t>
            </a:r>
          </a:p>
          <a:p>
            <a:pPr marL="685800" lvl="2" defTabSz="914400" eaLnBrk="1" hangingPunct="1">
              <a:spcBef>
                <a:spcPct val="0"/>
              </a:spcBef>
              <a:spcAft>
                <a:spcPts val="600"/>
              </a:spcAft>
              <a:buFont typeface="Arial" pitchFamily="34" charset="0"/>
              <a:buChar char="•"/>
              <a:defRPr/>
            </a:pPr>
            <a:r>
              <a:rPr lang="en-US" sz="2000" dirty="0">
                <a:latin typeface="+mn-lt"/>
                <a:cs typeface="Times New Roman" panose="02020603050405020304" pitchFamily="18" charset="0"/>
              </a:rPr>
              <a:t>Environmental Management</a:t>
            </a:r>
          </a:p>
          <a:p>
            <a:pPr marL="685800" lvl="2" defTabSz="914400">
              <a:spcBef>
                <a:spcPct val="0"/>
              </a:spcBef>
              <a:spcAft>
                <a:spcPts val="600"/>
              </a:spcAft>
              <a:buFont typeface="Arial" pitchFamily="34" charset="0"/>
              <a:buChar char="•"/>
              <a:defRPr/>
            </a:pPr>
            <a:r>
              <a:rPr lang="en-US" sz="2000" dirty="0">
                <a:latin typeface="+mn-lt"/>
                <a:cs typeface="Times New Roman" panose="02020603050405020304" pitchFamily="18" charset="0"/>
              </a:rPr>
              <a:t>Installation Management</a:t>
            </a:r>
          </a:p>
          <a:p>
            <a:pPr marL="685800" lvl="2" defTabSz="914400">
              <a:spcBef>
                <a:spcPct val="0"/>
              </a:spcBef>
              <a:spcAft>
                <a:spcPts val="600"/>
              </a:spcAft>
              <a:buFont typeface="Arial" pitchFamily="34" charset="0"/>
              <a:buChar char="•"/>
              <a:defRPr/>
            </a:pPr>
            <a:r>
              <a:rPr lang="en-US" sz="2000" dirty="0">
                <a:latin typeface="+mn-lt"/>
                <a:cs typeface="Times New Roman" panose="02020603050405020304" pitchFamily="18" charset="0"/>
              </a:rPr>
              <a:t>Family and Morale, Welfare, and Recreation</a:t>
            </a:r>
          </a:p>
        </p:txBody>
      </p:sp>
      <p:grpSp>
        <p:nvGrpSpPr>
          <p:cNvPr id="2" name="Group 1" descr="Four images showing child care facility children and employees, the DLA McNamara headquarters building, security vehicle with fire truck and a DLA facility construction site.">
            <a:extLst>
              <a:ext uri="{FF2B5EF4-FFF2-40B4-BE49-F238E27FC236}">
                <a16:creationId xmlns:a16="http://schemas.microsoft.com/office/drawing/2014/main" id="{BCCA7314-F29E-5143-8F50-5B317FD72AFB}"/>
              </a:ext>
              <a:ext uri="{C183D7F6-B498-43B3-948B-1728B52AA6E4}">
                <adec:decorative xmlns:adec="http://schemas.microsoft.com/office/drawing/2017/decorative" val="0"/>
              </a:ext>
            </a:extLst>
          </p:cNvPr>
          <p:cNvGrpSpPr/>
          <p:nvPr/>
        </p:nvGrpSpPr>
        <p:grpSpPr>
          <a:xfrm>
            <a:off x="391880" y="2636837"/>
            <a:ext cx="8534951" cy="3489051"/>
            <a:chOff x="391880" y="2636837"/>
            <a:chExt cx="8534951" cy="3489051"/>
          </a:xfrm>
        </p:grpSpPr>
        <p:pic>
          <p:nvPicPr>
            <p:cNvPr id="8" name="Picture 3">
              <a:extLst>
                <a:ext uri="{FF2B5EF4-FFF2-40B4-BE49-F238E27FC236}">
                  <a16:creationId xmlns:a16="http://schemas.microsoft.com/office/drawing/2014/main" id="{3411C5E5-8F51-4912-9DE4-5F5C4EAEC0CD}"/>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880" y="4519888"/>
              <a:ext cx="2442172" cy="1606000"/>
            </a:xfrm>
            <a:prstGeom prst="roundRect">
              <a:avLst>
                <a:gd name="adj" fmla="val 16667"/>
              </a:avLst>
            </a:prstGeom>
            <a:ln w="9525">
              <a:noFill/>
              <a:miter lim="800000"/>
              <a:headEnd/>
              <a:tailEnd/>
            </a:ln>
            <a:effectLst>
              <a:outerShdw dist="35921" dir="2700000" algn="ctr" rotWithShape="0">
                <a:schemeClr val="bg2"/>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Lst>
          </p:spPr>
        </p:pic>
        <p:pic>
          <p:nvPicPr>
            <p:cNvPr id="9" name="Picture 12">
              <a:extLst>
                <a:ext uri="{FF2B5EF4-FFF2-40B4-BE49-F238E27FC236}">
                  <a16:creationId xmlns:a16="http://schemas.microsoft.com/office/drawing/2014/main" id="{31264EE1-49C5-4AEB-A89D-FA777FFCABF5}"/>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3178173" y="4519888"/>
              <a:ext cx="2977667" cy="1606000"/>
            </a:xfrm>
            <a:prstGeom prst="roundRect">
              <a:avLst>
                <a:gd name="adj" fmla="val 16667"/>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B6A2CE32-53FB-4405-BAA4-4ED8ACB2D6C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19851" y="4466874"/>
              <a:ext cx="2506980" cy="1659014"/>
            </a:xfrm>
            <a:prstGeom prst="roundRect">
              <a:avLst>
                <a:gd name="adj" fmla="val 16667"/>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431DD2-FF19-4767-ADC9-3AA2342CAC25}"/>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50"/>
            <a:stretch/>
          </p:blipFill>
          <p:spPr>
            <a:xfrm>
              <a:off x="6419851" y="2636837"/>
              <a:ext cx="2506980" cy="1550980"/>
            </a:xfrm>
            <a:prstGeom prst="roundRect">
              <a:avLst>
                <a:gd name="adj" fmla="val 16667"/>
              </a:avLst>
            </a:prstGeom>
            <a:ln>
              <a:noFill/>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 name="Slide Number Placeholder 3">
            <a:extLst>
              <a:ext uri="{FF2B5EF4-FFF2-40B4-BE49-F238E27FC236}">
                <a16:creationId xmlns:a16="http://schemas.microsoft.com/office/drawing/2014/main" id="{541394E3-92AE-4328-8980-72C50B8B8C03}"/>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18</a:t>
            </a:fld>
            <a:endParaRPr lang="en-US"/>
          </a:p>
        </p:txBody>
      </p:sp>
    </p:spTree>
    <p:extLst>
      <p:ext uri="{BB962C8B-B14F-4D97-AF65-F5344CB8AC3E}">
        <p14:creationId xmlns:p14="http://schemas.microsoft.com/office/powerpoint/2010/main" val="91663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6B63731A-8E1B-4ADE-8B20-F585211BDA13}"/>
              </a:ext>
            </a:extLst>
          </p:cNvPr>
          <p:cNvSpPr txBox="1">
            <a:spLocks noGrp="1"/>
          </p:cNvSpPr>
          <p:nvPr>
            <p:ph type="title" idx="4294967295"/>
          </p:nvPr>
        </p:nvSpPr>
        <p:spPr bwMode="auto">
          <a:xfrm>
            <a:off x="4065736" y="341702"/>
            <a:ext cx="4414893" cy="727075"/>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t>DLA Human Resources (J1)</a:t>
            </a:r>
          </a:p>
        </p:txBody>
      </p:sp>
      <p:sp>
        <p:nvSpPr>
          <p:cNvPr id="8" name="TextBox 7">
            <a:extLst>
              <a:ext uri="{FF2B5EF4-FFF2-40B4-BE49-F238E27FC236}">
                <a16:creationId xmlns:a16="http://schemas.microsoft.com/office/drawing/2014/main" id="{56060B96-42A5-4589-A707-520D25A938F9}"/>
              </a:ext>
            </a:extLst>
          </p:cNvPr>
          <p:cNvSpPr txBox="1"/>
          <p:nvPr/>
        </p:nvSpPr>
        <p:spPr>
          <a:xfrm>
            <a:off x="287867" y="1287631"/>
            <a:ext cx="8686799" cy="5432256"/>
          </a:xfrm>
          <a:prstGeom prst="rect">
            <a:avLst/>
          </a:prstGeom>
          <a:noFill/>
        </p:spPr>
        <p:txBody>
          <a:bodyPr wrap="square">
            <a:spAutoFit/>
          </a:bodyPr>
          <a:lstStyle/>
          <a:p>
            <a:pPr lvl="0">
              <a:lnSpc>
                <a:spcPts val="2600"/>
              </a:lnSpc>
            </a:pPr>
            <a:r>
              <a:rPr lang="en-US" sz="2000" dirty="0">
                <a:cs typeface="Times New Roman" panose="02020603050405020304" pitchFamily="18" charset="0"/>
              </a:rPr>
              <a:t>DLA Human Resources (J1) finds, hires, trains, and sustains a mission-ready workforce for DLA using world class polices, processes, programs, and tools. Within DLA, J1 provides:</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Strategic position management, recruitment and placement</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HR and performance management policy</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Pay and travel administration and policy</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Benefits counseling and administration</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Labor management and employee relations </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Leadership development, career management, and training</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Military personnel administration</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Organizational culture/climate program management</a:t>
            </a:r>
          </a:p>
          <a:p>
            <a:pPr algn="ctr">
              <a:lnSpc>
                <a:spcPct val="150000"/>
              </a:lnSpc>
            </a:pPr>
            <a:r>
              <a:rPr lang="en-US" dirty="0">
                <a:cs typeface="Times New Roman" panose="02020603050405020304" pitchFamily="18" charset="0"/>
              </a:rPr>
              <a:t>DLA J1 also provides HR management and services for other </a:t>
            </a:r>
          </a:p>
          <a:p>
            <a:pPr algn="ctr">
              <a:lnSpc>
                <a:spcPts val="1800"/>
              </a:lnSpc>
            </a:pPr>
            <a:r>
              <a:rPr lang="en-US" dirty="0">
                <a:cs typeface="Times New Roman" panose="02020603050405020304" pitchFamily="18" charset="0"/>
              </a:rPr>
              <a:t>defense organizations and commands through the DOD customers team. </a:t>
            </a:r>
          </a:p>
          <a:p>
            <a:pPr algn="ctr">
              <a:lnSpc>
                <a:spcPct val="150000"/>
              </a:lnSpc>
            </a:pPr>
            <a:r>
              <a:rPr lang="en-US" dirty="0">
                <a:cs typeface="Times New Roman" panose="02020603050405020304" pitchFamily="18" charset="0"/>
              </a:rPr>
              <a:t>Our Mission: Ensure a mission-ready workforce to support America’s </a:t>
            </a:r>
          </a:p>
          <a:p>
            <a:pPr algn="ctr">
              <a:lnSpc>
                <a:spcPts val="1800"/>
              </a:lnSpc>
            </a:pPr>
            <a:r>
              <a:rPr lang="en-US" dirty="0">
                <a:cs typeface="Times New Roman" panose="02020603050405020304" pitchFamily="18" charset="0"/>
              </a:rPr>
              <a:t>warfighters while setting the standard for people and culture innovation.</a:t>
            </a:r>
          </a:p>
          <a:p>
            <a:pPr>
              <a:lnSpc>
                <a:spcPct val="90000"/>
              </a:lnSpc>
            </a:pPr>
            <a:endParaRPr lang="en-US" sz="2000" dirty="0">
              <a:cs typeface="Times New Roman" panose="02020603050405020304" pitchFamily="18" charset="0"/>
            </a:endParaRPr>
          </a:p>
        </p:txBody>
      </p:sp>
      <p:pic>
        <p:nvPicPr>
          <p:cNvPr id="9" name="Picture 8" descr="A blue globe and background with people on the globe in shadow.">
            <a:extLst>
              <a:ext uri="{FF2B5EF4-FFF2-40B4-BE49-F238E27FC236}">
                <a16:creationId xmlns:a16="http://schemas.microsoft.com/office/drawing/2014/main" id="{12C2D7DF-29F9-443C-925B-4D8FA084D52E}"/>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52679" y="2679436"/>
            <a:ext cx="2062721" cy="1363664"/>
          </a:xfrm>
          <a:prstGeom prst="roundRect">
            <a:avLst>
              <a:gd name="adj" fmla="val 16667"/>
            </a:avLst>
          </a:prstGeom>
          <a:ln>
            <a:noFill/>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19</a:t>
            </a:fld>
            <a:endParaRPr lang="en-US"/>
          </a:p>
        </p:txBody>
      </p:sp>
    </p:spTree>
    <p:extLst>
      <p:ext uri="{BB962C8B-B14F-4D97-AF65-F5344CB8AC3E}">
        <p14:creationId xmlns:p14="http://schemas.microsoft.com/office/powerpoint/2010/main" val="3035895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601D-747C-4FE5-B7FA-84F80C06FED9}"/>
              </a:ext>
            </a:extLst>
          </p:cNvPr>
          <p:cNvSpPr>
            <a:spLocks noGrp="1"/>
          </p:cNvSpPr>
          <p:nvPr>
            <p:ph type="title"/>
          </p:nvPr>
        </p:nvSpPr>
        <p:spPr>
          <a:xfrm>
            <a:off x="3705230" y="342867"/>
            <a:ext cx="5157788" cy="485736"/>
          </a:xfrm>
        </p:spPr>
        <p:txBody>
          <a:bodyPr/>
          <a:lstStyle/>
          <a:p>
            <a:r>
              <a:rPr lang="en-US" dirty="0">
                <a:solidFill>
                  <a:srgbClr val="002060"/>
                </a:solidFill>
                <a:cs typeface="Times New Roman" panose="02020603050405020304" pitchFamily="18" charset="0"/>
              </a:rPr>
              <a:t>Agenda</a:t>
            </a:r>
            <a:endParaRPr lang="en-US" dirty="0"/>
          </a:p>
        </p:txBody>
      </p:sp>
      <p:sp>
        <p:nvSpPr>
          <p:cNvPr id="11" name="TextBox 10">
            <a:extLst>
              <a:ext uri="{FF2B5EF4-FFF2-40B4-BE49-F238E27FC236}">
                <a16:creationId xmlns:a16="http://schemas.microsoft.com/office/drawing/2014/main" id="{45DFD63B-19C5-406C-94B9-8D4804DD9C05}"/>
              </a:ext>
            </a:extLst>
          </p:cNvPr>
          <p:cNvSpPr txBox="1"/>
          <p:nvPr/>
        </p:nvSpPr>
        <p:spPr>
          <a:xfrm>
            <a:off x="622090" y="1260968"/>
            <a:ext cx="7964693" cy="5098832"/>
          </a:xfrm>
          <a:prstGeom prst="rect">
            <a:avLst/>
          </a:prstGeom>
          <a:noFill/>
        </p:spPr>
        <p:txBody>
          <a:bodyPr wrap="square">
            <a:spAutoFit/>
          </a:bodyPr>
          <a:lstStyle/>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Video: </a:t>
            </a:r>
            <a:r>
              <a:rPr lang="en-US" sz="2100" dirty="0">
                <a:cs typeface="Times New Roman" panose="02020603050405020304" pitchFamily="18" charset="0"/>
              </a:rPr>
              <a:t>DLA is...The Nation's Combat Logistics Support Agency</a:t>
            </a:r>
            <a:endParaRPr lang="en-US" altLang="en-US" sz="2100" dirty="0">
              <a:cs typeface="Times New Roman" panose="02020603050405020304" pitchFamily="18" charset="0"/>
            </a:endParaRP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DLA mission, vision and strategic plan lines of effort</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DLA: Warfighter Always – Global support</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Quick facts</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DLA relationships</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Who’s Who in DLA</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Major subordinate commands</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Regional commands</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Support organizations</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J-codes </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DLA as a whole-of-government partner </a:t>
            </a:r>
            <a:endParaRPr lang="en-US" altLang="en-US" sz="2100" dirty="0">
              <a:solidFill>
                <a:srgbClr val="FF0000"/>
              </a:solidFill>
              <a:cs typeface="Times New Roman" panose="02020603050405020304" pitchFamily="18" charset="0"/>
            </a:endParaRP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Wildland Fire and Hurricane support</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12"/>
          </p:nvPr>
        </p:nvSpPr>
        <p:spPr>
          <a:xfrm>
            <a:off x="8405037" y="6481792"/>
            <a:ext cx="363491" cy="365125"/>
          </a:xfrm>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EAD7A28-1206-42E5-8C1A-698135812C06}"/>
              </a:ext>
            </a:extLst>
          </p:cNvPr>
          <p:cNvSpPr txBox="1">
            <a:spLocks noGrp="1"/>
          </p:cNvSpPr>
          <p:nvPr>
            <p:ph type="title" idx="4294967295"/>
          </p:nvPr>
        </p:nvSpPr>
        <p:spPr bwMode="auto">
          <a:xfrm>
            <a:off x="3955983" y="343448"/>
            <a:ext cx="4679194" cy="633413"/>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t>DLA Logistics Operations (J3)</a:t>
            </a:r>
          </a:p>
        </p:txBody>
      </p:sp>
      <p:sp>
        <p:nvSpPr>
          <p:cNvPr id="6" name="TextBox 5">
            <a:extLst>
              <a:ext uri="{FF2B5EF4-FFF2-40B4-BE49-F238E27FC236}">
                <a16:creationId xmlns:a16="http://schemas.microsoft.com/office/drawing/2014/main" id="{8D445460-4DD1-45D3-828D-CA619DB2F066}"/>
              </a:ext>
            </a:extLst>
          </p:cNvPr>
          <p:cNvSpPr txBox="1"/>
          <p:nvPr/>
        </p:nvSpPr>
        <p:spPr>
          <a:xfrm>
            <a:off x="1749" y="1156680"/>
            <a:ext cx="9193161" cy="5391219"/>
          </a:xfrm>
          <a:prstGeom prst="rect">
            <a:avLst/>
          </a:prstGeom>
          <a:noFill/>
        </p:spPr>
        <p:txBody>
          <a:bodyPr wrap="square">
            <a:spAutoFit/>
          </a:bodyPr>
          <a:lstStyle/>
          <a:p>
            <a:pPr>
              <a:spcAft>
                <a:spcPts val="1200"/>
              </a:spcAft>
              <a:defRPr/>
            </a:pPr>
            <a:r>
              <a:rPr lang="en-US" sz="2000" kern="1000" dirty="0">
                <a:solidFill>
                  <a:prstClr val="black"/>
                </a:solidFill>
                <a:cs typeface="Arial" panose="020B0604020202020204" pitchFamily="34" charset="0"/>
              </a:rPr>
              <a:t>J3 is responsible for end-to-end supply chain management of DLA’s multiple supply chains, monitoring supply chain performance and providing logistics policy, guidance and oversight. The J3 team engages and advocates for customers to maximize readiness and combat logistics support by leveraging enterprise solutions. The Director of Logistics Operations also serves as the commander of joint regional combat support, directing DLA’s three Regional Commands.</a:t>
            </a:r>
          </a:p>
          <a:p>
            <a:pPr marL="231775" indent="-228600">
              <a:buFont typeface="Arial" pitchFamily="34" charset="0"/>
              <a:buChar char="•"/>
              <a:defRPr/>
            </a:pPr>
            <a:r>
              <a:rPr lang="en-US" sz="1900" kern="900" dirty="0">
                <a:solidFill>
                  <a:prstClr val="black"/>
                </a:solidFill>
                <a:cs typeface="Times New Roman" panose="02020603050405020304" pitchFamily="18" charset="0"/>
              </a:rPr>
              <a:t>Serves as the principal strategic, operational and tactical planner for DLA</a:t>
            </a:r>
            <a:br>
              <a:rPr lang="en-US" sz="1900" kern="900" dirty="0">
                <a:solidFill>
                  <a:prstClr val="black"/>
                </a:solidFill>
                <a:cs typeface="Times New Roman" panose="02020603050405020304" pitchFamily="18" charset="0"/>
              </a:rPr>
            </a:br>
            <a:r>
              <a:rPr lang="en-US" sz="1900" kern="900" dirty="0">
                <a:solidFill>
                  <a:prstClr val="black"/>
                </a:solidFill>
                <a:cs typeface="Times New Roman" panose="02020603050405020304" pitchFamily="18" charset="0"/>
              </a:rPr>
              <a:t>business operations and champions best business practices</a:t>
            </a:r>
          </a:p>
          <a:p>
            <a:pPr marL="231775" indent="-228600">
              <a:spcBef>
                <a:spcPts val="400"/>
              </a:spcBef>
              <a:spcAft>
                <a:spcPts val="400"/>
              </a:spcAft>
              <a:buFont typeface="Arial" pitchFamily="34" charset="0"/>
              <a:buChar char="•"/>
              <a:defRPr/>
            </a:pPr>
            <a:r>
              <a:rPr lang="en-US" sz="1900" kern="900" dirty="0">
                <a:solidFill>
                  <a:prstClr val="black"/>
                </a:solidFill>
                <a:cs typeface="Times New Roman" panose="02020603050405020304" pitchFamily="18" charset="0"/>
              </a:rPr>
              <a:t>Operates the DLA Agency Synchronization Operations Center, which </a:t>
            </a:r>
            <a:r>
              <a:rPr lang="en-US" sz="1900" kern="900" dirty="0">
                <a:cs typeface="Times New Roman" panose="02020603050405020304" pitchFamily="18" charset="0"/>
              </a:rPr>
              <a:t>plans, </a:t>
            </a:r>
            <a:r>
              <a:rPr lang="en-US" sz="1900" kern="900" dirty="0">
                <a:solidFill>
                  <a:prstClr val="black"/>
                </a:solidFill>
                <a:cs typeface="Times New Roman" panose="02020603050405020304" pitchFamily="18" charset="0"/>
              </a:rPr>
              <a:t>monitors, tasks and integrates the DLA response to operations and contingencies</a:t>
            </a:r>
          </a:p>
          <a:p>
            <a:pPr marL="231775" indent="-228600">
              <a:spcBef>
                <a:spcPts val="400"/>
              </a:spcBef>
              <a:spcAft>
                <a:spcPts val="400"/>
              </a:spcAft>
              <a:buFont typeface="Arial" pitchFamily="34" charset="0"/>
              <a:buChar char="•"/>
              <a:defRPr/>
            </a:pPr>
            <a:r>
              <a:rPr lang="en-US" sz="1900" kern="900" dirty="0">
                <a:solidFill>
                  <a:prstClr val="black"/>
                </a:solidFill>
                <a:cs typeface="Times New Roman" panose="02020603050405020304" pitchFamily="18" charset="0"/>
              </a:rPr>
              <a:t>Manages the Nuclear and Space Enterprise Support Office and the Customer Interaction Center</a:t>
            </a:r>
          </a:p>
          <a:p>
            <a:pPr marL="231775" indent="-228600">
              <a:spcBef>
                <a:spcPts val="400"/>
              </a:spcBef>
              <a:spcAft>
                <a:spcPts val="400"/>
              </a:spcAft>
              <a:buFont typeface="Arial" pitchFamily="34" charset="0"/>
              <a:buChar char="•"/>
              <a:defRPr/>
            </a:pPr>
            <a:r>
              <a:rPr lang="en-US" sz="1900" kern="900" dirty="0">
                <a:solidFill>
                  <a:prstClr val="black"/>
                </a:solidFill>
                <a:cs typeface="Times New Roman" panose="02020603050405020304" pitchFamily="18" charset="0"/>
              </a:rPr>
              <a:t>Coordinates daily operation of DLA’s six major subordinate commands</a:t>
            </a:r>
          </a:p>
          <a:p>
            <a:pPr marL="231775" indent="-228600">
              <a:spcBef>
                <a:spcPts val="400"/>
              </a:spcBef>
              <a:spcAft>
                <a:spcPts val="400"/>
              </a:spcAft>
              <a:buFont typeface="Arial" pitchFamily="34" charset="0"/>
              <a:buChar char="•"/>
              <a:defRPr/>
            </a:pPr>
            <a:r>
              <a:rPr lang="en-US" sz="1900" kern="900" dirty="0">
                <a:cs typeface="Times New Roman" panose="02020603050405020304" pitchFamily="18" charset="0"/>
              </a:rPr>
              <a:t>Responsible for DOD and international cataloging policy, procedure and execution</a:t>
            </a:r>
          </a:p>
        </p:txBody>
      </p:sp>
      <p:sp>
        <p:nvSpPr>
          <p:cNvPr id="4" name="Slide Number Placeholder 3">
            <a:extLst>
              <a:ext uri="{FF2B5EF4-FFF2-40B4-BE49-F238E27FC236}">
                <a16:creationId xmlns:a16="http://schemas.microsoft.com/office/drawing/2014/main" id="{D3FA475B-4278-480C-AB4D-1C236180D32A}"/>
              </a:ext>
            </a:extLst>
          </p:cNvPr>
          <p:cNvSpPr>
            <a:spLocks noGrp="1"/>
          </p:cNvSpPr>
          <p:nvPr>
            <p:ph type="sldNum" sz="quarter" idx="12"/>
          </p:nvPr>
        </p:nvSpPr>
        <p:spPr/>
        <p:txBody>
          <a:bodyPr/>
          <a:lstStyle/>
          <a:p>
            <a:fld id="{0F70353F-5ECB-4B50-B3EA-C871EA4E3F32}" type="slidenum">
              <a:rPr lang="en-US" smtClean="0"/>
              <a:t>20</a:t>
            </a:fld>
            <a:endParaRPr lang="en-US"/>
          </a:p>
        </p:txBody>
      </p:sp>
    </p:spTree>
    <p:extLst>
      <p:ext uri="{BB962C8B-B14F-4D97-AF65-F5344CB8AC3E}">
        <p14:creationId xmlns:p14="http://schemas.microsoft.com/office/powerpoint/2010/main" val="107136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5380-7FFB-3B49-A3EB-9C3BD2F1DC6B}"/>
              </a:ext>
            </a:extLst>
          </p:cNvPr>
          <p:cNvSpPr>
            <a:spLocks noGrp="1"/>
          </p:cNvSpPr>
          <p:nvPr>
            <p:ph type="title"/>
          </p:nvPr>
        </p:nvSpPr>
        <p:spPr>
          <a:xfrm>
            <a:off x="3756660" y="335570"/>
            <a:ext cx="5029200" cy="822960"/>
          </a:xfrm>
        </p:spPr>
        <p:txBody>
          <a:bodyPr/>
          <a:lstStyle/>
          <a:p>
            <a:r>
              <a:rPr lang="en-US" altLang="en-US" dirty="0">
                <a:solidFill>
                  <a:srgbClr val="002060"/>
                </a:solidFill>
                <a:cs typeface="Times New Roman" panose="02020603050405020304" pitchFamily="18" charset="0"/>
              </a:rPr>
              <a:t>DLA Information Operations (J6)</a:t>
            </a:r>
            <a:endParaRPr lang="en-US" dirty="0"/>
          </a:p>
        </p:txBody>
      </p:sp>
      <p:sp>
        <p:nvSpPr>
          <p:cNvPr id="7" name="Rectangle 3">
            <a:extLst>
              <a:ext uri="{FF2B5EF4-FFF2-40B4-BE49-F238E27FC236}">
                <a16:creationId xmlns:a16="http://schemas.microsoft.com/office/drawing/2014/main" id="{E4F984B8-F0BF-4F8C-B1B6-02361DA55C31}"/>
              </a:ext>
            </a:extLst>
          </p:cNvPr>
          <p:cNvSpPr txBox="1">
            <a:spLocks noChangeArrowheads="1"/>
          </p:cNvSpPr>
          <p:nvPr/>
        </p:nvSpPr>
        <p:spPr>
          <a:xfrm>
            <a:off x="235131" y="1259760"/>
            <a:ext cx="8746944" cy="5257800"/>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ts val="120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J6 leads and manages the confluence of information and technology as DLA embarks on a Digital-Business Transformation to provide innovative logistics IT to support effective warfighter outcomes.</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Considers day-to-day operations as job #1		</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Sets strategic direction for IT at DLA</a:t>
            </a:r>
            <a:endParaRPr kumimoji="0" 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lang="en-US" sz="2000" dirty="0">
                <a:effectLst/>
                <a:latin typeface="+mn-lt"/>
                <a:ea typeface="Times New Roman" panose="02020603050405020304" pitchFamily="18" charset="0"/>
              </a:rPr>
              <a:t>Designs and delivers IT capabilities that power </a:t>
            </a:r>
            <a:br>
              <a:rPr lang="en-US" sz="2000" dirty="0">
                <a:effectLst/>
                <a:latin typeface="+mn-lt"/>
                <a:ea typeface="Times New Roman" panose="02020603050405020304" pitchFamily="18" charset="0"/>
              </a:rPr>
            </a:br>
            <a:r>
              <a:rPr lang="en-US" sz="2000" dirty="0">
                <a:effectLst/>
                <a:latin typeface="+mn-lt"/>
                <a:ea typeface="Times New Roman" panose="02020603050405020304" pitchFamily="18" charset="0"/>
              </a:rPr>
              <a:t>the DLA Business</a:t>
            </a:r>
            <a:endPar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Delivers a seamless and secure IT experience</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Manages data as a strategic asset</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Shapes an IT culture of resilience and adaptability</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Operates the IT infrastructure and manages the IT portfolio</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Aligns technology to customer needs and agency priorities</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Trains and oversees IT professionals</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Monitors and protects DLA’s network and IT assets</a:t>
            </a:r>
            <a:endParaRPr kumimoji="0" lang="en-US" sz="2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p:txBody>
      </p:sp>
      <p:pic>
        <p:nvPicPr>
          <p:cNvPr id="8" name="Picture 4" descr="Small laptop with a DLA webpage on the screen.">
            <a:extLst>
              <a:ext uri="{FF2B5EF4-FFF2-40B4-BE49-F238E27FC236}">
                <a16:creationId xmlns:a16="http://schemas.microsoft.com/office/drawing/2014/main" id="{BC85C4A8-0DC9-4A29-81A6-42F03E28D1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62004" y="2144661"/>
            <a:ext cx="2324796" cy="2568677"/>
          </a:xfrm>
          <a:prstGeom prst="roundRect">
            <a:avLst>
              <a:gd name="adj" fmla="val 16667"/>
            </a:avLst>
          </a:prstGeom>
          <a:ln w="9525">
            <a:noFill/>
            <a:miter lim="800000"/>
            <a:headEnd/>
            <a:tailEnd/>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Lst>
        </p:spPr>
      </p:pic>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4093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A09C-F18E-2A4B-966C-116C65419FB5}"/>
              </a:ext>
            </a:extLst>
          </p:cNvPr>
          <p:cNvSpPr>
            <a:spLocks noGrp="1"/>
          </p:cNvSpPr>
          <p:nvPr>
            <p:ph type="title"/>
          </p:nvPr>
        </p:nvSpPr>
        <p:spPr>
          <a:xfrm>
            <a:off x="3784925" y="350810"/>
            <a:ext cx="5029200" cy="822960"/>
          </a:xfrm>
        </p:spPr>
        <p:txBody>
          <a:bodyPr/>
          <a:lstStyle/>
          <a:p>
            <a:r>
              <a:rPr lang="en-US" altLang="en-US" dirty="0">
                <a:solidFill>
                  <a:srgbClr val="002060"/>
                </a:solidFill>
                <a:cs typeface="Times New Roman" panose="02020603050405020304" pitchFamily="18" charset="0"/>
              </a:rPr>
              <a:t>DLA Acquisition (J7)</a:t>
            </a:r>
            <a:endParaRPr lang="en-US" dirty="0"/>
          </a:p>
        </p:txBody>
      </p:sp>
      <p:sp>
        <p:nvSpPr>
          <p:cNvPr id="9" name="Content Placeholder 3">
            <a:extLst>
              <a:ext uri="{FF2B5EF4-FFF2-40B4-BE49-F238E27FC236}">
                <a16:creationId xmlns:a16="http://schemas.microsoft.com/office/drawing/2014/main" id="{90DAA5A1-8BD1-4808-8F1C-3D67EFDD9580}"/>
              </a:ext>
            </a:extLst>
          </p:cNvPr>
          <p:cNvSpPr txBox="1">
            <a:spLocks/>
          </p:cNvSpPr>
          <p:nvPr/>
        </p:nvSpPr>
        <p:spPr bwMode="auto">
          <a:xfrm>
            <a:off x="516303" y="1218445"/>
            <a:ext cx="8272095" cy="784289"/>
          </a:xfrm>
          <a:prstGeom prst="rect">
            <a:avLst/>
          </a:prstGeom>
          <a:ln>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600"/>
              </a:spcBef>
              <a:spcAft>
                <a:spcPts val="600"/>
              </a:spcAft>
              <a:buFont typeface="Arial" pitchFamily="34" charset="0"/>
              <a:buNone/>
              <a:defRPr/>
            </a:pPr>
            <a:r>
              <a:rPr lang="en-US" sz="2000" dirty="0">
                <a:latin typeface="+mn-lt"/>
                <a:cs typeface="Times New Roman" panose="02020603050405020304" pitchFamily="18" charset="0"/>
              </a:rPr>
              <a:t>J7 is responsible for the development, application and oversight of DLA acquisition policy, plans, programs, operations and systems. </a:t>
            </a:r>
          </a:p>
        </p:txBody>
      </p:sp>
      <p:sp>
        <p:nvSpPr>
          <p:cNvPr id="11" name="Content Placeholder 3">
            <a:extLst>
              <a:ext uri="{FF2B5EF4-FFF2-40B4-BE49-F238E27FC236}">
                <a16:creationId xmlns:a16="http://schemas.microsoft.com/office/drawing/2014/main" id="{69991E82-322D-4F01-9B33-20E4B2113609}"/>
              </a:ext>
            </a:extLst>
          </p:cNvPr>
          <p:cNvSpPr txBox="1">
            <a:spLocks/>
          </p:cNvSpPr>
          <p:nvPr/>
        </p:nvSpPr>
        <p:spPr bwMode="auto">
          <a:xfrm>
            <a:off x="225576" y="2027158"/>
            <a:ext cx="6445840" cy="3612397"/>
          </a:xfrm>
          <a:prstGeom prst="rect">
            <a:avLst/>
          </a:prstGeom>
          <a:ln>
            <a:miter lim="800000"/>
            <a:headEnd/>
            <a:tailEnd/>
          </a:ln>
        </p:spPr>
        <p:txBody>
          <a:bodyPr vert="horz" wrap="square" lIns="0" tIns="0" rIns="0" bIns="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Oversees a DLA acquisition workforce of 9,000</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With J3 and the major subordinate commands, sets the acquisition agenda for the agency</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Interfaces with Defense Pricing and Contracting and other </a:t>
            </a:r>
            <a:br>
              <a:rPr lang="en-US" sz="1800" dirty="0">
                <a:effectLst/>
                <a:latin typeface="+mn-lt"/>
                <a:ea typeface="Calibri" panose="020F0502020204030204" pitchFamily="34" charset="0"/>
                <a:cs typeface="Times New Roman" panose="02020603050405020304" pitchFamily="18" charset="0"/>
              </a:rPr>
            </a:br>
            <a:r>
              <a:rPr lang="en-US" sz="1800" dirty="0">
                <a:effectLst/>
                <a:latin typeface="+mn-lt"/>
                <a:ea typeface="Calibri" panose="020F0502020204030204" pitchFamily="34" charset="0"/>
                <a:cs typeface="Times New Roman" panose="02020603050405020304" pitchFamily="18" charset="0"/>
              </a:rPr>
              <a:t>DOD and federal agencies in support of DLA acquisition programs and interests</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Serves as the functional process owner for DLA’s procurement systems</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Leads the industry </a:t>
            </a:r>
            <a:r>
              <a:rPr lang="en-US" sz="1800" dirty="0">
                <a:latin typeface="+mn-lt"/>
                <a:ea typeface="Calibri" panose="020F0502020204030204" pitchFamily="34" charset="0"/>
                <a:cs typeface="Times New Roman" panose="02020603050405020304" pitchFamily="18" charset="0"/>
              </a:rPr>
              <a:t>e</a:t>
            </a:r>
            <a:r>
              <a:rPr lang="en-US" sz="1800" dirty="0">
                <a:effectLst/>
                <a:latin typeface="+mn-lt"/>
                <a:ea typeface="Calibri" panose="020F0502020204030204" pitchFamily="34" charset="0"/>
                <a:cs typeface="Times New Roman" panose="02020603050405020304" pitchFamily="18" charset="0"/>
              </a:rPr>
              <a:t>ngagement strategy for the agency</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Assesses and mitigates industrial base risk via the </a:t>
            </a:r>
            <a:br>
              <a:rPr lang="en-US" sz="1800" dirty="0">
                <a:effectLst/>
                <a:latin typeface="+mn-lt"/>
                <a:ea typeface="Calibri" panose="020F0502020204030204" pitchFamily="34" charset="0"/>
                <a:cs typeface="Times New Roman" panose="02020603050405020304" pitchFamily="18" charset="0"/>
              </a:rPr>
            </a:br>
            <a:r>
              <a:rPr lang="en-US" sz="1800" dirty="0" err="1">
                <a:effectLst/>
                <a:latin typeface="+mn-lt"/>
                <a:ea typeface="Calibri" panose="020F0502020204030204" pitchFamily="34" charset="0"/>
                <a:cs typeface="Times New Roman" panose="02020603050405020304" pitchFamily="18" charset="0"/>
              </a:rPr>
              <a:t>Warstopper</a:t>
            </a:r>
            <a:r>
              <a:rPr lang="en-US" sz="1800" dirty="0">
                <a:effectLst/>
                <a:latin typeface="+mn-lt"/>
                <a:ea typeface="Calibri" panose="020F0502020204030204" pitchFamily="34" charset="0"/>
                <a:cs typeface="Times New Roman" panose="02020603050405020304" pitchFamily="18" charset="0"/>
              </a:rPr>
              <a:t> Program</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Drives efficiencies in the acquisition process</a:t>
            </a:r>
          </a:p>
        </p:txBody>
      </p:sp>
      <p:sp>
        <p:nvSpPr>
          <p:cNvPr id="10" name="Content Placeholder 3">
            <a:extLst>
              <a:ext uri="{FF2B5EF4-FFF2-40B4-BE49-F238E27FC236}">
                <a16:creationId xmlns:a16="http://schemas.microsoft.com/office/drawing/2014/main" id="{3078A512-646B-4235-B71F-7AFA560D256F}"/>
              </a:ext>
            </a:extLst>
          </p:cNvPr>
          <p:cNvSpPr txBox="1">
            <a:spLocks/>
          </p:cNvSpPr>
          <p:nvPr/>
        </p:nvSpPr>
        <p:spPr bwMode="auto">
          <a:xfrm>
            <a:off x="117559" y="5869534"/>
            <a:ext cx="9026441" cy="520244"/>
          </a:xfrm>
          <a:prstGeom prst="rect">
            <a:avLst/>
          </a:prstGeom>
          <a:ln>
            <a:miter lim="800000"/>
            <a:headEnd/>
            <a:tailEnd/>
          </a:ln>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600"/>
              </a:spcBef>
              <a:spcAft>
                <a:spcPts val="600"/>
              </a:spcAft>
              <a:buNone/>
              <a:defRPr/>
            </a:pPr>
            <a:r>
              <a:rPr lang="en-US" sz="8000" dirty="0">
                <a:latin typeface="+mn-lt"/>
                <a:cs typeface="Times New Roman" panose="02020603050405020304" pitchFamily="18" charset="0"/>
              </a:rPr>
              <a:t>DLA Strategic Materials and the DLA Contracting Services Office </a:t>
            </a:r>
            <a:br>
              <a:rPr lang="en-US" sz="8000" dirty="0">
                <a:latin typeface="+mn-lt"/>
                <a:cs typeface="Times New Roman" panose="02020603050405020304" pitchFamily="18" charset="0"/>
              </a:rPr>
            </a:br>
            <a:r>
              <a:rPr lang="en-US" sz="8000" dirty="0">
                <a:latin typeface="+mn-lt"/>
                <a:cs typeface="Times New Roman" panose="02020603050405020304" pitchFamily="18" charset="0"/>
              </a:rPr>
              <a:t>also fall under J7.</a:t>
            </a:r>
          </a:p>
          <a:p>
            <a:pPr marL="0" indent="0" algn="ctr" defTabSz="914400">
              <a:lnSpc>
                <a:spcPct val="120000"/>
              </a:lnSpc>
              <a:spcBef>
                <a:spcPts val="0"/>
              </a:spcBef>
              <a:spcAft>
                <a:spcPts val="0"/>
              </a:spcAft>
              <a:buFont typeface="Arial" pitchFamily="34" charset="0"/>
              <a:buNone/>
              <a:defRPr/>
            </a:pPr>
            <a:endParaRPr lang="en-US" sz="2000" spc="-100" dirty="0">
              <a:latin typeface="+mn-lt"/>
              <a:cs typeface="Times New Roman" panose="02020603050405020304" pitchFamily="18" charset="0"/>
            </a:endParaRPr>
          </a:p>
        </p:txBody>
      </p:sp>
      <p:pic>
        <p:nvPicPr>
          <p:cNvPr id="8" name="Picture 4" descr="Contract paperwork on desk with glasses and pen, the word Contract appears next to the glasses.">
            <a:extLst>
              <a:ext uri="{FF2B5EF4-FFF2-40B4-BE49-F238E27FC236}">
                <a16:creationId xmlns:a16="http://schemas.microsoft.com/office/drawing/2014/main" id="{7727F6E5-47D2-4186-9F14-3CBFADF44F38}"/>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8451" y="2140648"/>
            <a:ext cx="2109308" cy="1342456"/>
          </a:xfrm>
          <a:prstGeom prst="roundRect">
            <a:avLst>
              <a:gd name="adj" fmla="val 16667"/>
            </a:avLst>
          </a:prstGeom>
          <a:ln w="9525">
            <a:noFill/>
            <a:miter lim="800000"/>
            <a:headEnd/>
            <a:tailEnd/>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Lst>
        </p:spPr>
      </p:pic>
      <p:pic>
        <p:nvPicPr>
          <p:cNvPr id="7" name="Picture 3" descr="Close up of keyboard keys with eprocurement written on the return key face.">
            <a:extLst>
              <a:ext uri="{FF2B5EF4-FFF2-40B4-BE49-F238E27FC236}">
                <a16:creationId xmlns:a16="http://schemas.microsoft.com/office/drawing/2014/main" id="{A32DA8AF-3AA6-465F-8AFF-847E6C6BFEBF}"/>
              </a:ext>
              <a:ext uri="{C183D7F6-B498-43B3-948B-1728B52AA6E4}">
                <adec:decorative xmlns:adec="http://schemas.microsoft.com/office/drawing/2017/decorative" val="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8451" y="4244816"/>
            <a:ext cx="2179973" cy="1356271"/>
          </a:xfrm>
          <a:prstGeom prst="roundRect">
            <a:avLst>
              <a:gd name="adj" fmla="val 16667"/>
            </a:avLst>
          </a:prstGeom>
          <a:ln w="9525">
            <a:noFill/>
            <a:miter lim="800000"/>
            <a:headEnd/>
            <a:tailEnd/>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Lst>
        </p:spPr>
      </p:pic>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22</a:t>
            </a:fld>
            <a:endParaRPr lang="en-US"/>
          </a:p>
        </p:txBody>
      </p:sp>
    </p:spTree>
    <p:extLst>
      <p:ext uri="{BB962C8B-B14F-4D97-AF65-F5344CB8AC3E}">
        <p14:creationId xmlns:p14="http://schemas.microsoft.com/office/powerpoint/2010/main" val="3762638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9BF3C-9DBD-F04F-AD3F-1B2FB185F36D}"/>
              </a:ext>
            </a:extLst>
          </p:cNvPr>
          <p:cNvSpPr>
            <a:spLocks noGrp="1"/>
          </p:cNvSpPr>
          <p:nvPr>
            <p:ph type="title"/>
          </p:nvPr>
        </p:nvSpPr>
        <p:spPr>
          <a:xfrm>
            <a:off x="3773350" y="350810"/>
            <a:ext cx="5029200" cy="822960"/>
          </a:xfrm>
        </p:spPr>
        <p:txBody>
          <a:bodyPr/>
          <a:lstStyle/>
          <a:p>
            <a:r>
              <a:rPr lang="en-US" altLang="en-US" dirty="0">
                <a:solidFill>
                  <a:srgbClr val="002060"/>
                </a:solidFill>
                <a:cs typeface="Times New Roman" panose="02020603050405020304" pitchFamily="18" charset="0"/>
              </a:rPr>
              <a:t>DLA Finance (J8)</a:t>
            </a:r>
            <a:endParaRPr lang="en-US" dirty="0"/>
          </a:p>
        </p:txBody>
      </p:sp>
      <p:sp>
        <p:nvSpPr>
          <p:cNvPr id="7" name="TextBox 14">
            <a:extLst>
              <a:ext uri="{FF2B5EF4-FFF2-40B4-BE49-F238E27FC236}">
                <a16:creationId xmlns:a16="http://schemas.microsoft.com/office/drawing/2014/main" id="{D69D7EBA-478A-4B52-B1A8-C15F35F1A5F6}"/>
              </a:ext>
            </a:extLst>
          </p:cNvPr>
          <p:cNvSpPr txBox="1">
            <a:spLocks noChangeArrowheads="1"/>
          </p:cNvSpPr>
          <p:nvPr/>
        </p:nvSpPr>
        <p:spPr bwMode="auto">
          <a:xfrm>
            <a:off x="457082" y="1411231"/>
            <a:ext cx="8308206" cy="3054682"/>
          </a:xfrm>
          <a:prstGeom prst="rect">
            <a:avLst/>
          </a:prstGeom>
          <a:noFill/>
          <a:ln w="9525">
            <a:noFill/>
            <a:miter lim="800000"/>
            <a:headEnd/>
            <a:tailEnd/>
          </a:ln>
        </p:spPr>
        <p:txBody>
          <a:bodyPr wrap="square">
            <a:spAutoFit/>
          </a:bodyPr>
          <a:lstStyle/>
          <a:p>
            <a:pPr marL="342900" indent="-342900">
              <a:lnSpc>
                <a:spcPts val="2140"/>
              </a:lnSpc>
              <a:buFont typeface="Arial" panose="020B0604020202020204" pitchFamily="34" charset="0"/>
              <a:buChar char="•"/>
            </a:pPr>
            <a:r>
              <a:rPr lang="en-US" sz="2000" dirty="0">
                <a:cs typeface="Times New Roman" panose="02020603050405020304" pitchFamily="18" charset="0"/>
              </a:rPr>
              <a:t>Provides the full spectrum of financial management services and support to our customers, including accounting, budgeting, financial analysis, audit remediation and process management </a:t>
            </a:r>
          </a:p>
          <a:p>
            <a:pPr>
              <a:lnSpc>
                <a:spcPts val="2140"/>
              </a:lnSpc>
            </a:pPr>
            <a:endParaRPr lang="en-US" sz="2000" dirty="0">
              <a:cs typeface="Times New Roman" panose="02020603050405020304" pitchFamily="18" charset="0"/>
            </a:endParaRPr>
          </a:p>
          <a:p>
            <a:pPr marL="342900" indent="-342900">
              <a:lnSpc>
                <a:spcPts val="2140"/>
              </a:lnSpc>
              <a:buFont typeface="Arial" panose="020B0604020202020204" pitchFamily="34" charset="0"/>
              <a:buChar char="•"/>
            </a:pPr>
            <a:r>
              <a:rPr lang="en-US" sz="2000" dirty="0">
                <a:cs typeface="Times New Roman" panose="02020603050405020304" pitchFamily="18" charset="0"/>
              </a:rPr>
              <a:t>Serves as the principal financial advisor to the DLA Director</a:t>
            </a:r>
          </a:p>
          <a:p>
            <a:pPr>
              <a:lnSpc>
                <a:spcPts val="2140"/>
              </a:lnSpc>
            </a:pPr>
            <a:endParaRPr lang="en-US" sz="2000" dirty="0">
              <a:cs typeface="Times New Roman" panose="02020603050405020304" pitchFamily="18" charset="0"/>
            </a:endParaRPr>
          </a:p>
          <a:p>
            <a:pPr marL="342900" indent="-342900">
              <a:lnSpc>
                <a:spcPts val="2140"/>
              </a:lnSpc>
              <a:buFont typeface="Arial" panose="020B0604020202020204" pitchFamily="34" charset="0"/>
              <a:buChar char="•"/>
            </a:pPr>
            <a:r>
              <a:rPr lang="en-US" sz="2000" dirty="0">
                <a:cs typeface="Times New Roman" panose="02020603050405020304" pitchFamily="18" charset="0"/>
              </a:rPr>
              <a:t>Serves as the primary DLA advocate with the Office of the Under Secretary of Defense (Comptroller) and the Office of Management and Budget </a:t>
            </a:r>
          </a:p>
          <a:p>
            <a:pPr marL="342900" indent="-342900">
              <a:lnSpc>
                <a:spcPts val="2140"/>
              </a:lnSpc>
              <a:buFont typeface="Arial" panose="020B0604020202020204" pitchFamily="34" charset="0"/>
              <a:buChar char="•"/>
            </a:pPr>
            <a:endParaRPr lang="en-US" sz="2000" dirty="0">
              <a:cs typeface="Times New Roman" panose="02020603050405020304" pitchFamily="18" charset="0"/>
            </a:endParaRPr>
          </a:p>
          <a:p>
            <a:pPr marL="342900" indent="-342900">
              <a:lnSpc>
                <a:spcPts val="2140"/>
              </a:lnSpc>
              <a:buFont typeface="Arial" panose="020B0604020202020204" pitchFamily="34" charset="0"/>
              <a:buChar char="•"/>
            </a:pPr>
            <a:r>
              <a:rPr lang="en-US" sz="2000" dirty="0">
                <a:cs typeface="Times New Roman" panose="02020603050405020304" pitchFamily="18" charset="0"/>
              </a:rPr>
              <a:t>Partners with many key DOD stakeholders and service providers</a:t>
            </a:r>
          </a:p>
        </p:txBody>
      </p:sp>
      <p:pic>
        <p:nvPicPr>
          <p:cNvPr id="9" name="Picture 7" descr="Dollar Sign ghosted over a graph chart.">
            <a:extLst>
              <a:ext uri="{FF2B5EF4-FFF2-40B4-BE49-F238E27FC236}">
                <a16:creationId xmlns:a16="http://schemas.microsoft.com/office/drawing/2014/main" id="{F324D2F0-2EAA-4C68-B975-CC3528C283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8334" y="4625806"/>
            <a:ext cx="1419615" cy="1571723"/>
          </a:xfrm>
          <a:prstGeom prst="roundRect">
            <a:avLst>
              <a:gd name="adj" fmla="val 16667"/>
            </a:avLst>
          </a:prstGeom>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contourW="12700" prstMaterial="plastic">
            <a:bevelT w="381000" h="114300" prst="relaxedInset"/>
            <a:contourClr>
              <a:schemeClr val="tx1">
                <a:lumMod val="65000"/>
                <a:lumOff val="35000"/>
              </a:schemeClr>
            </a:contourClr>
          </a:sp3d>
          <a:extLst>
            <a:ext uri="{909E8E84-426E-40dd-AFC4-6F175D3DCCD1}">
              <a14:hiddenFill xmlns="" xmlns:a14="http://schemas.microsoft.com/office/drawing/2010/main">
                <a:solidFill>
                  <a:srgbClr val="FFFFFF"/>
                </a:solidFill>
              </a14:hiddenFill>
            </a:ext>
          </a:extLst>
        </p:spPr>
      </p:pic>
      <p:pic>
        <p:nvPicPr>
          <p:cNvPr id="8" name="Picture 5" descr="Calculator and pencil on top of financial paperwork.">
            <a:extLst>
              <a:ext uri="{FF2B5EF4-FFF2-40B4-BE49-F238E27FC236}">
                <a16:creationId xmlns:a16="http://schemas.microsoft.com/office/drawing/2014/main" id="{18E44D07-D49F-4574-AB63-0D70F0520B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86052" y="4613561"/>
            <a:ext cx="1447251" cy="1583968"/>
          </a:xfrm>
          <a:prstGeom prst="roundRect">
            <a:avLst>
              <a:gd name="adj" fmla="val 16667"/>
            </a:avLst>
          </a:prstGeom>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contourW="12700" prstMaterial="plastic">
            <a:bevelT w="381000" h="114300" prst="relaxedInset"/>
            <a:contourClr>
              <a:schemeClr val="tx1">
                <a:lumMod val="65000"/>
                <a:lumOff val="35000"/>
              </a:schemeClr>
            </a:contourClr>
          </a:sp3d>
          <a:extLst>
            <a:ext uri="{909E8E84-426E-40dd-AFC4-6F175D3DCCD1}">
              <a14:hiddenFill xmlns=""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23</a:t>
            </a:fld>
            <a:endParaRPr lang="en-US"/>
          </a:p>
        </p:txBody>
      </p:sp>
    </p:spTree>
    <p:extLst>
      <p:ext uri="{BB962C8B-B14F-4D97-AF65-F5344CB8AC3E}">
        <p14:creationId xmlns:p14="http://schemas.microsoft.com/office/powerpoint/2010/main" val="2246048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927103D9-B79E-4CC3-967D-B34AE3B06080}"/>
              </a:ext>
            </a:extLst>
          </p:cNvPr>
          <p:cNvSpPr txBox="1">
            <a:spLocks noGrp="1"/>
          </p:cNvSpPr>
          <p:nvPr>
            <p:ph type="title" idx="4294967295"/>
          </p:nvPr>
        </p:nvSpPr>
        <p:spPr bwMode="auto">
          <a:xfrm>
            <a:off x="3916464" y="344550"/>
            <a:ext cx="4726004" cy="68580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t>DLA Joint Reserve Force (J9)</a:t>
            </a:r>
          </a:p>
        </p:txBody>
      </p:sp>
      <p:sp>
        <p:nvSpPr>
          <p:cNvPr id="6" name="Content Placeholder 1">
            <a:extLst>
              <a:ext uri="{FF2B5EF4-FFF2-40B4-BE49-F238E27FC236}">
                <a16:creationId xmlns:a16="http://schemas.microsoft.com/office/drawing/2014/main" id="{C5B7F44A-683D-49E3-85E7-A45546140B5F}"/>
              </a:ext>
            </a:extLst>
          </p:cNvPr>
          <p:cNvSpPr txBox="1">
            <a:spLocks/>
          </p:cNvSpPr>
          <p:nvPr/>
        </p:nvSpPr>
        <p:spPr bwMode="auto">
          <a:xfrm>
            <a:off x="240872" y="1232034"/>
            <a:ext cx="8614370" cy="5107220"/>
          </a:xfrm>
          <a:prstGeom prst="rect">
            <a:avLst/>
          </a:prstGeom>
          <a:ln>
            <a:miter lim="800000"/>
            <a:headEnd/>
            <a:tailEnd/>
          </a:ln>
        </p:spPr>
        <p:txBody>
          <a:bodyPr vert="horz" wrap="square" lIns="91440" tIns="45720" rIns="91440" bIns="45720" numCol="1" rtlCol="0" anchor="t" anchorCtr="0" compatLnSpc="1">
            <a:prstTxWarp prst="textNoShape">
              <a:avLst/>
            </a:prstTxWarp>
            <a:normAutofit fontScale="92500"/>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Font typeface="Arial" panose="020B0604020202020204" pitchFamily="34" charset="0"/>
              <a:buNone/>
            </a:pPr>
            <a:r>
              <a:rPr lang="en-US" dirty="0">
                <a:cs typeface="Times New Roman" panose="02020603050405020304" pitchFamily="18" charset="0"/>
              </a:rPr>
              <a:t>J9 is made up of more than 660 trained reservists from the Army, Navy, Marine Corps and Air Force – ready and available for contingency operations and a broad range of support requirements to include:</a:t>
            </a:r>
          </a:p>
          <a:p>
            <a:pPr marL="0" indent="0">
              <a:lnSpc>
                <a:spcPts val="2600"/>
              </a:lnSpc>
              <a:spcBef>
                <a:spcPts val="0"/>
              </a:spcBef>
              <a:buFont typeface="Arial" panose="020B0604020202020204" pitchFamily="34" charset="0"/>
              <a:buNone/>
            </a:pPr>
            <a:endParaRPr lang="en-US" sz="2200" dirty="0">
              <a:cs typeface="Times New Roman" panose="02020603050405020304" pitchFamily="18" charset="0"/>
            </a:endParaRPr>
          </a:p>
          <a:p>
            <a:pPr>
              <a:lnSpc>
                <a:spcPts val="2600"/>
              </a:lnSpc>
              <a:spcBef>
                <a:spcPts val="0"/>
              </a:spcBef>
            </a:pPr>
            <a:r>
              <a:rPr lang="en-US" sz="2200" dirty="0">
                <a:cs typeface="Times New Roman" panose="02020603050405020304" pitchFamily="18" charset="0"/>
              </a:rPr>
              <a:t>Mission support to DLA supply chains</a:t>
            </a:r>
          </a:p>
          <a:p>
            <a:pPr>
              <a:lnSpc>
                <a:spcPts val="2600"/>
              </a:lnSpc>
              <a:spcBef>
                <a:spcPts val="0"/>
              </a:spcBef>
            </a:pPr>
            <a:r>
              <a:rPr lang="en-US" sz="2200" dirty="0">
                <a:cs typeface="Times New Roman" panose="02020603050405020304" pitchFamily="18" charset="0"/>
              </a:rPr>
              <a:t>Surge capability</a:t>
            </a:r>
          </a:p>
          <a:p>
            <a:pPr>
              <a:lnSpc>
                <a:spcPts val="2600"/>
              </a:lnSpc>
              <a:spcBef>
                <a:spcPts val="0"/>
              </a:spcBef>
            </a:pPr>
            <a:r>
              <a:rPr lang="en-US" sz="2200" dirty="0">
                <a:cs typeface="Times New Roman" panose="02020603050405020304" pitchFamily="18" charset="0"/>
              </a:rPr>
              <a:t>Joint exercise support</a:t>
            </a:r>
          </a:p>
          <a:p>
            <a:pPr>
              <a:lnSpc>
                <a:spcPts val="2600"/>
              </a:lnSpc>
              <a:spcBef>
                <a:spcPts val="0"/>
              </a:spcBef>
            </a:pPr>
            <a:r>
              <a:rPr lang="en-US" sz="2200" dirty="0">
                <a:cs typeface="Times New Roman" panose="02020603050405020304" pitchFamily="18" charset="0"/>
              </a:rPr>
              <a:t>Planning augmentation</a:t>
            </a:r>
          </a:p>
          <a:p>
            <a:pPr>
              <a:lnSpc>
                <a:spcPts val="2600"/>
              </a:lnSpc>
              <a:spcBef>
                <a:spcPts val="0"/>
              </a:spcBef>
            </a:pPr>
            <a:r>
              <a:rPr lang="en-US" sz="2200" dirty="0">
                <a:cs typeface="Times New Roman" panose="02020603050405020304" pitchFamily="18" charset="0"/>
              </a:rPr>
              <a:t>Defense support to civil authorities</a:t>
            </a:r>
          </a:p>
          <a:p>
            <a:pPr>
              <a:lnSpc>
                <a:spcPts val="2600"/>
              </a:lnSpc>
              <a:spcBef>
                <a:spcPts val="0"/>
              </a:spcBef>
            </a:pPr>
            <a:r>
              <a:rPr lang="en-US" sz="2200" dirty="0">
                <a:cs typeface="Times New Roman" panose="02020603050405020304" pitchFamily="18" charset="0"/>
              </a:rPr>
              <a:t>Support to regional commands</a:t>
            </a:r>
          </a:p>
          <a:p>
            <a:pPr>
              <a:lnSpc>
                <a:spcPts val="2600"/>
              </a:lnSpc>
              <a:spcBef>
                <a:spcPts val="0"/>
              </a:spcBef>
            </a:pPr>
            <a:endParaRPr lang="en-US" sz="2200" b="1" dirty="0">
              <a:cs typeface="Times New Roman" panose="02020603050405020304" pitchFamily="18" charset="0"/>
            </a:endParaRPr>
          </a:p>
          <a:p>
            <a:pPr marL="0" indent="0">
              <a:lnSpc>
                <a:spcPts val="2600"/>
              </a:lnSpc>
              <a:spcBef>
                <a:spcPts val="0"/>
              </a:spcBef>
              <a:buFont typeface="Arial" panose="020B0604020202020204" pitchFamily="34" charset="0"/>
              <a:buNone/>
            </a:pPr>
            <a:r>
              <a:rPr lang="en-US" dirty="0">
                <a:cs typeface="Times New Roman" panose="02020603050405020304" pitchFamily="18" charset="0"/>
              </a:rPr>
              <a:t>J9 advises the DLA Director in the development and application of Joint Reserve Force capabilities, readiness posture, and service-specific policies affecting utilization of DLA-assigned reservists.</a:t>
            </a:r>
          </a:p>
          <a:p>
            <a:pPr>
              <a:spcBef>
                <a:spcPts val="0"/>
              </a:spcBef>
            </a:pPr>
            <a:endParaRPr lang="en-US" sz="2200" b="1" dirty="0">
              <a:cs typeface="Times New Roman" panose="02020603050405020304" pitchFamily="18" charset="0"/>
            </a:endParaRPr>
          </a:p>
          <a:p>
            <a:pPr>
              <a:spcBef>
                <a:spcPts val="0"/>
              </a:spcBef>
            </a:pPr>
            <a:endParaRPr lang="en-US" sz="2200" b="1" dirty="0">
              <a:cs typeface="Times New Roman" panose="02020603050405020304" pitchFamily="18" charset="0"/>
            </a:endParaRPr>
          </a:p>
          <a:p>
            <a:pPr>
              <a:spcBef>
                <a:spcPts val="0"/>
              </a:spcBef>
            </a:pPr>
            <a:endParaRPr lang="en-US" sz="2200" b="1" dirty="0">
              <a:cs typeface="Times New Roman" panose="02020603050405020304" pitchFamily="18" charset="0"/>
            </a:endParaRPr>
          </a:p>
          <a:p>
            <a:pPr>
              <a:spcBef>
                <a:spcPts val="0"/>
              </a:spcBef>
            </a:pPr>
            <a:endParaRPr lang="en-US" sz="2200" b="1" dirty="0">
              <a:cs typeface="Times New Roman" panose="02020603050405020304" pitchFamily="18" charset="0"/>
            </a:endParaRPr>
          </a:p>
          <a:p>
            <a:endParaRPr lang="en-US" sz="2200" b="1" dirty="0">
              <a:cs typeface="Times New Roman" panose="02020603050405020304" pitchFamily="18" charset="0"/>
            </a:endParaRPr>
          </a:p>
          <a:p>
            <a:pPr marL="0" indent="0">
              <a:spcBef>
                <a:spcPts val="0"/>
              </a:spcBef>
              <a:buFont typeface="Arial" panose="020B0604020202020204" pitchFamily="34" charset="0"/>
              <a:buNone/>
              <a:defRPr/>
            </a:pPr>
            <a:endParaRPr lang="en-US" sz="2200" dirty="0">
              <a:cs typeface="Times New Roman" panose="02020603050405020304" pitchFamily="18" charset="0"/>
            </a:endParaRPr>
          </a:p>
        </p:txBody>
      </p:sp>
      <p:pic>
        <p:nvPicPr>
          <p:cNvPr id="7" name="Picture 2" descr="Two soldiers kneeling on the ground and opening a box.">
            <a:extLst>
              <a:ext uri="{FF2B5EF4-FFF2-40B4-BE49-F238E27FC236}">
                <a16:creationId xmlns:a16="http://schemas.microsoft.com/office/drawing/2014/main" id="{4A11D036-6923-4529-B006-E40C160716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0125" y="2435383"/>
            <a:ext cx="3026287" cy="25644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BF9B355-2050-45BF-A29B-7636417B0DCB}"/>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24</a:t>
            </a:fld>
            <a:endParaRPr lang="en-US"/>
          </a:p>
        </p:txBody>
      </p:sp>
    </p:spTree>
    <p:extLst>
      <p:ext uri="{BB962C8B-B14F-4D97-AF65-F5344CB8AC3E}">
        <p14:creationId xmlns:p14="http://schemas.microsoft.com/office/powerpoint/2010/main" val="443279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0">
            <a:extLst>
              <a:ext uri="{FF2B5EF4-FFF2-40B4-BE49-F238E27FC236}">
                <a16:creationId xmlns:a16="http://schemas.microsoft.com/office/drawing/2014/main" id="{C8E48D33-D09F-49E2-843F-CC45E3283A54}"/>
              </a:ext>
            </a:extLst>
          </p:cNvPr>
          <p:cNvSpPr>
            <a:spLocks noGrp="1" noChangeArrowheads="1"/>
          </p:cNvSpPr>
          <p:nvPr>
            <p:ph type="title" idx="4294967295"/>
          </p:nvPr>
        </p:nvSpPr>
        <p:spPr bwMode="auto">
          <a:xfrm>
            <a:off x="3657600" y="256076"/>
            <a:ext cx="5486400" cy="9144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700" marR="0" lvl="0" indent="0" algn="ctr" defTabSz="457200" rtl="0" eaLnBrk="1" fontAlgn="auto" latinLnBrk="0" hangingPunct="1">
              <a:lnSpc>
                <a:spcPts val="248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a:ea typeface="+mn-ea"/>
                <a:cs typeface="Times New Roman" panose="02020603050405020304" pitchFamily="18" charset="0"/>
              </a:rPr>
              <a:t>Whole-of-Government and International Partner</a:t>
            </a:r>
          </a:p>
        </p:txBody>
      </p:sp>
      <p:sp>
        <p:nvSpPr>
          <p:cNvPr id="5" name="Rectangle 4">
            <a:extLst>
              <a:ext uri="{FF2B5EF4-FFF2-40B4-BE49-F238E27FC236}">
                <a16:creationId xmlns:a16="http://schemas.microsoft.com/office/drawing/2014/main" id="{D8B5F536-D659-4A70-A846-7EF5BC8EF2BD}"/>
              </a:ext>
              <a:ext uri="{C183D7F6-B498-43B3-948B-1728B52AA6E4}">
                <adec:decorative xmlns:adec="http://schemas.microsoft.com/office/drawing/2017/decorative" val="1"/>
              </a:ext>
            </a:extLst>
          </p:cNvPr>
          <p:cNvSpPr/>
          <p:nvPr/>
        </p:nvSpPr>
        <p:spPr>
          <a:xfrm>
            <a:off x="-1" y="1224195"/>
            <a:ext cx="9135011" cy="423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Support: 40 federal, 50 states, 300 local, and 124 international </a:t>
            </a:r>
            <a:r>
              <a:rPr lang="en-US" sz="2000" b="1" dirty="0">
                <a:solidFill>
                  <a:prstClr val="white"/>
                </a:solidFill>
                <a:latin typeface="Arial" panose="020B0604020202020204"/>
              </a:rPr>
              <a:t>p</a:t>
            </a:r>
            <a:r>
              <a:rPr kumimoji="0" lang="en-US" sz="2000" b="1" i="0" u="none" strike="noStrike" kern="1200" cap="none" spc="0" normalizeH="0" baseline="0" noProof="0" dirty="0" err="1">
                <a:ln>
                  <a:noFill/>
                </a:ln>
                <a:solidFill>
                  <a:prstClr val="white"/>
                </a:solidFill>
                <a:effectLst/>
                <a:uLnTx/>
                <a:uFillTx/>
                <a:latin typeface="Arial" panose="020B0604020202020204"/>
                <a:ea typeface="+mn-ea"/>
                <a:cs typeface="+mn-cs"/>
              </a:rPr>
              <a:t>artners</a:t>
            </a:r>
            <a:endPar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Arrow: Pentagon 6">
            <a:extLst>
              <a:ext uri="{FF2B5EF4-FFF2-40B4-BE49-F238E27FC236}">
                <a16:creationId xmlns:a16="http://schemas.microsoft.com/office/drawing/2014/main" id="{B598360C-E5CA-41FC-8D14-EE41E0624224}"/>
              </a:ext>
            </a:extLst>
          </p:cNvPr>
          <p:cNvSpPr/>
          <p:nvPr/>
        </p:nvSpPr>
        <p:spPr>
          <a:xfrm>
            <a:off x="-10633" y="1718584"/>
            <a:ext cx="4830116" cy="336111"/>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2022 Year In Review </a:t>
            </a:r>
          </a:p>
        </p:txBody>
      </p:sp>
      <p:sp>
        <p:nvSpPr>
          <p:cNvPr id="18" name="3D-PRINTED FACE SHIELDS">
            <a:extLst>
              <a:ext uri="{FF2B5EF4-FFF2-40B4-BE49-F238E27FC236}">
                <a16:creationId xmlns:a16="http://schemas.microsoft.com/office/drawing/2014/main" id="{5D0CA9CA-4DAF-47CB-B462-3F2827FC32A6}"/>
              </a:ext>
            </a:extLst>
          </p:cNvPr>
          <p:cNvSpPr txBox="1"/>
          <p:nvPr/>
        </p:nvSpPr>
        <p:spPr>
          <a:xfrm>
            <a:off x="-63924" y="2007513"/>
            <a:ext cx="2027964" cy="923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a:defRPr sz="1000"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chemeClr val="tx2"/>
                </a:solidFill>
                <a:effectLst/>
                <a:uLnTx/>
                <a:uFillTx/>
                <a:latin typeface="Bahnschrift SemiBold" panose="020B0502040204020203" pitchFamily="34" charset="0"/>
                <a:ea typeface="+mn-ea"/>
                <a:cs typeface="+mn-cs"/>
                <a:sym typeface="Arial"/>
              </a:rPr>
              <a:t>$11B</a:t>
            </a:r>
            <a:endParaRPr kumimoji="0" sz="180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sp>
        <p:nvSpPr>
          <p:cNvPr id="19" name="3D-PRINTED FACE SHIELDS">
            <a:extLst>
              <a:ext uri="{FF2B5EF4-FFF2-40B4-BE49-F238E27FC236}">
                <a16:creationId xmlns:a16="http://schemas.microsoft.com/office/drawing/2014/main" id="{C3180D2F-0598-4AD7-A324-0644FCD2A6CA}"/>
              </a:ext>
            </a:extLst>
          </p:cNvPr>
          <p:cNvSpPr txBox="1"/>
          <p:nvPr/>
        </p:nvSpPr>
        <p:spPr>
          <a:xfrm>
            <a:off x="368163" y="2707271"/>
            <a:ext cx="1380114"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a:defRPr sz="1000" b="1"/>
            </a:lvl1pPr>
          </a:lstStyle>
          <a:p>
            <a:pPr marR="0" lvl="0" algn="ctr" defTabSz="457200" rtl="0" eaLnBrk="1" fontAlgn="auto" latinLnBrk="0" hangingPunct="0">
              <a:lnSpc>
                <a:spcPct val="100000"/>
              </a:lnSpc>
              <a:spcBef>
                <a:spcPts val="0"/>
              </a:spcBef>
              <a:spcAft>
                <a:spcPts val="0"/>
              </a:spcAft>
              <a:buClrTx/>
              <a:buSzTx/>
              <a:tabLst/>
              <a:defRPr/>
            </a:pPr>
            <a:r>
              <a:rPr kumimoji="0" lang="en-US" sz="1800" i="0" u="none" strike="noStrike" kern="0" cap="none" spc="0" normalizeH="0" baseline="0" noProof="0">
                <a:ln>
                  <a:noFill/>
                </a:ln>
                <a:solidFill>
                  <a:schemeClr val="tx2"/>
                </a:solidFill>
                <a:effectLst/>
                <a:uLnTx/>
                <a:uFillTx/>
                <a:latin typeface="Arial"/>
                <a:ea typeface="+mn-ea"/>
                <a:cs typeface="Arial"/>
                <a:sym typeface="Arial"/>
              </a:rPr>
              <a:t>Total Sales</a:t>
            </a:r>
          </a:p>
        </p:txBody>
      </p:sp>
      <p:sp>
        <p:nvSpPr>
          <p:cNvPr id="2" name="Right Bracket 1">
            <a:extLst>
              <a:ext uri="{FF2B5EF4-FFF2-40B4-BE49-F238E27FC236}">
                <a16:creationId xmlns:a16="http://schemas.microsoft.com/office/drawing/2014/main" id="{BA3108F9-4F1B-476E-9C1E-808F5492303A}"/>
              </a:ext>
              <a:ext uri="{C183D7F6-B498-43B3-948B-1728B52AA6E4}">
                <adec:decorative xmlns:adec="http://schemas.microsoft.com/office/drawing/2017/decorative" val="1"/>
              </a:ext>
            </a:extLst>
          </p:cNvPr>
          <p:cNvSpPr/>
          <p:nvPr/>
        </p:nvSpPr>
        <p:spPr>
          <a:xfrm>
            <a:off x="1822447" y="2183938"/>
            <a:ext cx="235852" cy="753757"/>
          </a:xfrm>
          <a:prstGeom prst="rightBracket">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3D-PRINTED FACE SHIELDS">
            <a:extLst>
              <a:ext uri="{FF2B5EF4-FFF2-40B4-BE49-F238E27FC236}">
                <a16:creationId xmlns:a16="http://schemas.microsoft.com/office/drawing/2014/main" id="{1D7A4913-1E94-4499-9D01-F8FF7A623084}"/>
              </a:ext>
            </a:extLst>
          </p:cNvPr>
          <p:cNvSpPr txBox="1"/>
          <p:nvPr/>
        </p:nvSpPr>
        <p:spPr>
          <a:xfrm>
            <a:off x="2124599" y="2099214"/>
            <a:ext cx="2947579"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2"/>
                </a:solidFill>
                <a:effectLst/>
                <a:uLnTx/>
                <a:uFillTx/>
                <a:latin typeface="Arial"/>
                <a:cs typeface="Arial"/>
                <a:sym typeface="Arial"/>
              </a:rPr>
              <a:t>$5.1B Federal, state &amp; local</a:t>
            </a:r>
          </a:p>
          <a:p>
            <a:pPr hangingPunct="0">
              <a:defRPr/>
            </a:pPr>
            <a:r>
              <a:rPr kumimoji="0" lang="en-US" sz="1600" b="1" i="0" u="none" strike="noStrike" kern="0" cap="none" spc="0" normalizeH="0" baseline="0" noProof="0">
                <a:ln>
                  <a:noFill/>
                </a:ln>
                <a:solidFill>
                  <a:schemeClr val="tx2"/>
                </a:solidFill>
                <a:effectLst/>
                <a:uLnTx/>
                <a:uFillTx/>
                <a:latin typeface="Arial"/>
                <a:cs typeface="Arial"/>
                <a:sym typeface="Arial"/>
              </a:rPr>
              <a:t>$4.8</a:t>
            </a:r>
            <a:r>
              <a:rPr lang="en-US" sz="1600" kern="0">
                <a:solidFill>
                  <a:schemeClr val="tx2"/>
                </a:solidFill>
                <a:latin typeface="Arial"/>
                <a:cs typeface="Arial"/>
                <a:sym typeface="Arial"/>
              </a:rPr>
              <a:t>B Other DOD partners</a:t>
            </a:r>
            <a:endParaRPr kumimoji="0" lang="en-US" sz="1600" b="1" i="0" u="none" strike="noStrike" kern="0" cap="none" spc="0" normalizeH="0" baseline="0" noProof="0">
              <a:ln>
                <a:noFill/>
              </a:ln>
              <a:solidFill>
                <a:schemeClr val="tx2"/>
              </a:solidFill>
              <a:effectLst/>
              <a:uLnTx/>
              <a:uFillTx/>
              <a:latin typeface="Arial"/>
              <a:cs typeface="Arial"/>
              <a:sym typeface="Arial"/>
            </a:endParaRPr>
          </a:p>
          <a:p>
            <a:pPr marL="0" marR="0" lvl="0" indent="0" defTabSz="457200" rtl="0" eaLnBrk="1" fontAlgn="auto" latinLnBrk="0" hangingPunct="0">
              <a:lnSpc>
                <a:spcPct val="100000"/>
              </a:lnSpc>
              <a:spcBef>
                <a:spcPts val="0"/>
              </a:spcBef>
              <a:spcAft>
                <a:spcPts val="0"/>
              </a:spcAft>
              <a:buClrTx/>
              <a:buSzTx/>
              <a:buFontTx/>
              <a:buNone/>
              <a:tabLst/>
              <a:defRPr/>
            </a:pPr>
            <a:r>
              <a:rPr lang="en-US" sz="1600" kern="0">
                <a:solidFill>
                  <a:schemeClr val="tx2"/>
                </a:solidFill>
                <a:latin typeface="Arial"/>
                <a:cs typeface="Arial"/>
                <a:sym typeface="Arial"/>
              </a:rPr>
              <a:t>$1.1B Foreign military sales</a:t>
            </a:r>
          </a:p>
        </p:txBody>
      </p:sp>
      <p:pic>
        <p:nvPicPr>
          <p:cNvPr id="26" name="Picture 25" descr="Close up of fire fighter.">
            <a:extLst>
              <a:ext uri="{FF2B5EF4-FFF2-40B4-BE49-F238E27FC236}">
                <a16:creationId xmlns:a16="http://schemas.microsoft.com/office/drawing/2014/main" id="{938F80AC-9F34-4F67-BB08-F1831DE9D324}"/>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059" y="3129039"/>
            <a:ext cx="2203342" cy="1389932"/>
          </a:xfrm>
          <a:prstGeom prst="rect">
            <a:avLst/>
          </a:prstGeom>
          <a:noFill/>
          <a:ln w="19050">
            <a:solidFill>
              <a:schemeClr val="tx1"/>
            </a:solidFill>
          </a:ln>
          <a:effectLst/>
          <a:scene3d>
            <a:camera prst="orthographicFront"/>
            <a:lightRig rig="contrasting" dir="t">
              <a:rot lat="0" lon="0" rev="4200000"/>
            </a:lightRig>
          </a:scene3d>
          <a:sp3d prstMaterial="plastic"/>
        </p:spPr>
      </p:pic>
      <p:pic>
        <p:nvPicPr>
          <p:cNvPr id="24" name="Picture 23" descr="Cargo loading area with Seaport loading cranes in the distance against a cloud-filled sky.&#10;">
            <a:extLst>
              <a:ext uri="{FF2B5EF4-FFF2-40B4-BE49-F238E27FC236}">
                <a16:creationId xmlns:a16="http://schemas.microsoft.com/office/drawing/2014/main" id="{659AC14A-6E7F-4436-8A7F-3937E345B8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16141" y="3129039"/>
            <a:ext cx="2203342" cy="3018270"/>
          </a:xfrm>
          <a:prstGeom prst="rect">
            <a:avLst/>
          </a:prstGeom>
          <a:ln>
            <a:solidFill>
              <a:schemeClr val="tx1"/>
            </a:solidFill>
          </a:ln>
          <a:effectLst/>
          <a:scene3d>
            <a:camera prst="orthographicFront"/>
            <a:lightRig rig="contrasting" dir="t"/>
          </a:scene3d>
          <a:sp3d prstMaterial="plastic"/>
        </p:spPr>
      </p:pic>
      <p:pic>
        <p:nvPicPr>
          <p:cNvPr id="32" name="Picture 31" descr="Workers offloading emergency supplies afor civilians.&#10;">
            <a:extLst>
              <a:ext uri="{FF2B5EF4-FFF2-40B4-BE49-F238E27FC236}">
                <a16:creationId xmlns:a16="http://schemas.microsoft.com/office/drawing/2014/main" id="{512BE721-2974-4A9A-8B67-FBD6B85D21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6059" y="4723723"/>
            <a:ext cx="2199591" cy="1434365"/>
          </a:xfrm>
          <a:prstGeom prst="rect">
            <a:avLst/>
          </a:prstGeom>
          <a:noFill/>
          <a:ln w="19050">
            <a:solidFill>
              <a:schemeClr val="tx1"/>
            </a:solidFill>
          </a:ln>
          <a:effectLst/>
          <a:scene3d>
            <a:camera prst="orthographicFront"/>
            <a:lightRig rig="contrasting" dir="t">
              <a:rot lat="0" lon="0" rev="4200000"/>
            </a:lightRig>
          </a:scene3d>
          <a:sp3d prstMaterial="plastic"/>
        </p:spPr>
      </p:pic>
      <p:grpSp>
        <p:nvGrpSpPr>
          <p:cNvPr id="9" name="Group 8" descr="Defense Health Agency&#10;$3.97B Pharmaceuticals and Medical&#10;">
            <a:extLst>
              <a:ext uri="{FF2B5EF4-FFF2-40B4-BE49-F238E27FC236}">
                <a16:creationId xmlns:a16="http://schemas.microsoft.com/office/drawing/2014/main" id="{1E782AA2-BCF5-487F-37CF-B8E0BF852DFD}"/>
              </a:ext>
            </a:extLst>
          </p:cNvPr>
          <p:cNvGrpSpPr/>
          <p:nvPr/>
        </p:nvGrpSpPr>
        <p:grpSpPr>
          <a:xfrm>
            <a:off x="5170898" y="1729291"/>
            <a:ext cx="3892258" cy="553998"/>
            <a:chOff x="5170898" y="1729291"/>
            <a:chExt cx="3892258" cy="553998"/>
          </a:xfrm>
        </p:grpSpPr>
        <p:sp>
          <p:nvSpPr>
            <p:cNvPr id="44" name="3D-PRINTED FACE SHIELDS">
              <a:extLst>
                <a:ext uri="{FF2B5EF4-FFF2-40B4-BE49-F238E27FC236}">
                  <a16:creationId xmlns:a16="http://schemas.microsoft.com/office/drawing/2014/main" id="{995028F7-A203-4B7F-9DEA-FE21E77BEAFE}"/>
                </a:ext>
              </a:extLst>
            </p:cNvPr>
            <p:cNvSpPr txBox="1"/>
            <p:nvPr/>
          </p:nvSpPr>
          <p:spPr>
            <a:xfrm>
              <a:off x="5878043" y="1729291"/>
              <a:ext cx="3185113"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2"/>
                  </a:solidFill>
                  <a:effectLst/>
                  <a:uLnTx/>
                  <a:uFillTx/>
                  <a:latin typeface="Arial"/>
                  <a:cs typeface="Arial"/>
                  <a:sym typeface="Arial"/>
                </a:rPr>
                <a:t>Defense Health Agency</a:t>
              </a:r>
              <a:endParaRPr kumimoji="0" lang="en-US" sz="1400" b="1" i="0" u="none" strike="noStrike" kern="0" cap="none" spc="0" normalizeH="0" baseline="0" noProof="0">
                <a:ln>
                  <a:noFill/>
                </a:ln>
                <a:solidFill>
                  <a:schemeClr val="tx2"/>
                </a:solidFill>
                <a:effectLst/>
                <a:uLnTx/>
                <a:uFillTx/>
                <a:latin typeface="Arial"/>
                <a:cs typeface="Arial"/>
                <a:sym typeface="Arial"/>
              </a:endParaRPr>
            </a:p>
            <a:p>
              <a:pPr hangingPunct="0">
                <a:defRPr/>
              </a:pPr>
              <a:r>
                <a:rPr lang="en-US" sz="1400" i="1" kern="0">
                  <a:cs typeface="Arial"/>
                  <a:sym typeface="Arial"/>
                </a:rPr>
                <a:t>$4.37B Pharmaceuticals and Medical</a:t>
              </a:r>
            </a:p>
          </p:txBody>
        </p:sp>
        <p:pic>
          <p:nvPicPr>
            <p:cNvPr id="47" name="Picture 10">
              <a:extLst>
                <a:ext uri="{FF2B5EF4-FFF2-40B4-BE49-F238E27FC236}">
                  <a16:creationId xmlns:a16="http://schemas.microsoft.com/office/drawing/2014/main" id="{98647E62-A3B6-6A7A-D2E3-196B1A815B68}"/>
                </a:ext>
                <a:ext uri="{C183D7F6-B498-43B3-948B-1728B52AA6E4}">
                  <adec:decorative xmlns:adec="http://schemas.microsoft.com/office/drawing/2017/decorative" val="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170898" y="1730573"/>
              <a:ext cx="540496" cy="5328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descr="Department of Health and Human Services&#10;$1.22B Pharmaceuticals and Medical">
            <a:extLst>
              <a:ext uri="{FF2B5EF4-FFF2-40B4-BE49-F238E27FC236}">
                <a16:creationId xmlns:a16="http://schemas.microsoft.com/office/drawing/2014/main" id="{9E13E22B-42C0-9447-86C0-0D5844F90C58}"/>
              </a:ext>
            </a:extLst>
          </p:cNvPr>
          <p:cNvGrpSpPr/>
          <p:nvPr/>
        </p:nvGrpSpPr>
        <p:grpSpPr>
          <a:xfrm>
            <a:off x="5152440" y="2370778"/>
            <a:ext cx="3880882" cy="800219"/>
            <a:chOff x="5152440" y="2370778"/>
            <a:chExt cx="3880882" cy="800219"/>
          </a:xfrm>
        </p:grpSpPr>
        <p:sp>
          <p:nvSpPr>
            <p:cNvPr id="22" name="3D-PRINTED FACE SHIELDS" descr="&#10;">
              <a:extLst>
                <a:ext uri="{FF2B5EF4-FFF2-40B4-BE49-F238E27FC236}">
                  <a16:creationId xmlns:a16="http://schemas.microsoft.com/office/drawing/2014/main" id="{205F8D60-0A15-4E71-9698-335AE27DDEB3}"/>
                </a:ext>
              </a:extLst>
            </p:cNvPr>
            <p:cNvSpPr txBox="1"/>
            <p:nvPr/>
          </p:nvSpPr>
          <p:spPr>
            <a:xfrm>
              <a:off x="5848209" y="2370778"/>
              <a:ext cx="3185113"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2"/>
                  </a:solidFill>
                  <a:effectLst/>
                  <a:uLnTx/>
                  <a:uFillTx/>
                  <a:latin typeface="Arial"/>
                  <a:cs typeface="Arial"/>
                  <a:sym typeface="Arial"/>
                </a:rPr>
                <a:t>Department of Health and Human Services</a:t>
              </a:r>
            </a:p>
            <a:p>
              <a:pPr hangingPunct="0">
                <a:defRPr/>
              </a:pPr>
              <a:r>
                <a:rPr lang="en-US" sz="1400" i="1" kern="0">
                  <a:cs typeface="Arial"/>
                  <a:sym typeface="Arial"/>
                </a:rPr>
                <a:t>$2.12B Pharmaceuticals and Medical</a:t>
              </a:r>
            </a:p>
          </p:txBody>
        </p:sp>
        <p:pic>
          <p:nvPicPr>
            <p:cNvPr id="48" name="Picture 47">
              <a:extLst>
                <a:ext uri="{FF2B5EF4-FFF2-40B4-BE49-F238E27FC236}">
                  <a16:creationId xmlns:a16="http://schemas.microsoft.com/office/drawing/2014/main" id="{543CEB72-0313-4205-D26F-C54A1A3AB998}"/>
                </a:ext>
                <a:ext uri="{C183D7F6-B498-43B3-948B-1728B52AA6E4}">
                  <adec:decorative xmlns:adec="http://schemas.microsoft.com/office/drawing/2017/decorative" val="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52440" y="2420919"/>
              <a:ext cx="631831" cy="631831"/>
            </a:xfrm>
            <a:prstGeom prst="rect">
              <a:avLst/>
            </a:prstGeom>
          </p:spPr>
        </p:pic>
      </p:grpSp>
      <p:grpSp>
        <p:nvGrpSpPr>
          <p:cNvPr id="11" name="Group 10" descr="Defense Security Cooperation &#10;Agency&#10;$1.1B Foreign Military Sales&#10;">
            <a:extLst>
              <a:ext uri="{FF2B5EF4-FFF2-40B4-BE49-F238E27FC236}">
                <a16:creationId xmlns:a16="http://schemas.microsoft.com/office/drawing/2014/main" id="{80ACB4E2-8FDD-C873-A14F-24D53306856B}"/>
              </a:ext>
            </a:extLst>
          </p:cNvPr>
          <p:cNvGrpSpPr/>
          <p:nvPr/>
        </p:nvGrpSpPr>
        <p:grpSpPr>
          <a:xfrm>
            <a:off x="5174064" y="3295475"/>
            <a:ext cx="3824744" cy="800219"/>
            <a:chOff x="5174064" y="3295475"/>
            <a:chExt cx="3824744" cy="800219"/>
          </a:xfrm>
        </p:grpSpPr>
        <p:sp>
          <p:nvSpPr>
            <p:cNvPr id="20" name="3D-PRINTED FACE SHIELDS">
              <a:extLst>
                <a:ext uri="{FF2B5EF4-FFF2-40B4-BE49-F238E27FC236}">
                  <a16:creationId xmlns:a16="http://schemas.microsoft.com/office/drawing/2014/main" id="{35D34B36-5CE3-4290-9FBA-FC46EA1B6AE1}"/>
                </a:ext>
              </a:extLst>
            </p:cNvPr>
            <p:cNvSpPr txBox="1"/>
            <p:nvPr/>
          </p:nvSpPr>
          <p:spPr>
            <a:xfrm>
              <a:off x="5880423" y="3295475"/>
              <a:ext cx="3118385"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2"/>
                  </a:solidFill>
                  <a:effectLst/>
                  <a:uLnTx/>
                  <a:uFillTx/>
                  <a:latin typeface="Arial"/>
                  <a:cs typeface="Arial"/>
                  <a:sym typeface="Arial"/>
                </a:rPr>
                <a:t>Defense Security Cooperation </a:t>
              </a:r>
            </a:p>
            <a:p>
              <a:pPr marL="0" marR="0" lvl="0" indent="0"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2"/>
                  </a:solidFill>
                  <a:effectLst/>
                  <a:uLnTx/>
                  <a:uFillTx/>
                  <a:latin typeface="Arial"/>
                  <a:cs typeface="Arial"/>
                  <a:sym typeface="Arial"/>
                </a:rPr>
                <a:t>Agency</a:t>
              </a:r>
            </a:p>
            <a:p>
              <a:pPr hangingPunct="0">
                <a:defRPr/>
              </a:pPr>
              <a:r>
                <a:rPr lang="en-US" sz="1400" i="1" kern="0">
                  <a:cs typeface="Arial"/>
                  <a:sym typeface="Arial"/>
                </a:rPr>
                <a:t>$1.12B Foreign Military Sales</a:t>
              </a:r>
            </a:p>
          </p:txBody>
        </p:sp>
        <p:pic>
          <p:nvPicPr>
            <p:cNvPr id="50" name="Picture 8">
              <a:extLst>
                <a:ext uri="{FF2B5EF4-FFF2-40B4-BE49-F238E27FC236}">
                  <a16:creationId xmlns:a16="http://schemas.microsoft.com/office/drawing/2014/main" id="{8AE88DD7-2F8F-B13B-1A20-E8098E286537}"/>
                </a:ext>
                <a:ext uri="{C183D7F6-B498-43B3-948B-1728B52AA6E4}">
                  <adec:decorative xmlns:adec="http://schemas.microsoft.com/office/drawing/2017/decorative" val="1"/>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74064" y="3309174"/>
              <a:ext cx="588582" cy="588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descr="Department of Veteran Affairs&#10;$376M Medical / Surgical Support&#10;">
            <a:extLst>
              <a:ext uri="{FF2B5EF4-FFF2-40B4-BE49-F238E27FC236}">
                <a16:creationId xmlns:a16="http://schemas.microsoft.com/office/drawing/2014/main" id="{13E0861A-53B4-FFAF-7782-795CB18B27F7}"/>
              </a:ext>
            </a:extLst>
          </p:cNvPr>
          <p:cNvGrpSpPr/>
          <p:nvPr/>
        </p:nvGrpSpPr>
        <p:grpSpPr>
          <a:xfrm>
            <a:off x="5175031" y="4120662"/>
            <a:ext cx="3823778" cy="572252"/>
            <a:chOff x="5175031" y="4120662"/>
            <a:chExt cx="3823778" cy="572252"/>
          </a:xfrm>
        </p:grpSpPr>
        <p:sp>
          <p:nvSpPr>
            <p:cNvPr id="25" name="3D-PRINTED FACE SHIELDS">
              <a:extLst>
                <a:ext uri="{FF2B5EF4-FFF2-40B4-BE49-F238E27FC236}">
                  <a16:creationId xmlns:a16="http://schemas.microsoft.com/office/drawing/2014/main" id="{11743D3B-42D2-4212-9D13-62A645339634}"/>
                </a:ext>
              </a:extLst>
            </p:cNvPr>
            <p:cNvSpPr txBox="1"/>
            <p:nvPr/>
          </p:nvSpPr>
          <p:spPr>
            <a:xfrm>
              <a:off x="5813696" y="4120662"/>
              <a:ext cx="3185113"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2"/>
                  </a:solidFill>
                  <a:effectLst/>
                  <a:uLnTx/>
                  <a:uFillTx/>
                  <a:latin typeface="Arial"/>
                  <a:cs typeface="Arial"/>
                  <a:sym typeface="Arial"/>
                </a:rPr>
                <a:t>Department of Veteran Affairs</a:t>
              </a:r>
            </a:p>
            <a:p>
              <a:pPr hangingPunct="0">
                <a:defRPr/>
              </a:pPr>
              <a:r>
                <a:rPr lang="en-US" sz="1400" i="1" kern="0">
                  <a:cs typeface="Arial"/>
                  <a:sym typeface="Arial"/>
                </a:rPr>
                <a:t>$265M Medical / Surgical Support</a:t>
              </a:r>
            </a:p>
          </p:txBody>
        </p:sp>
        <p:pic>
          <p:nvPicPr>
            <p:cNvPr id="4" name="Picture 3">
              <a:extLst>
                <a:ext uri="{FF2B5EF4-FFF2-40B4-BE49-F238E27FC236}">
                  <a16:creationId xmlns:a16="http://schemas.microsoft.com/office/drawing/2014/main" id="{2FA73C63-DB83-4B3C-839C-6E3F552F62DB}"/>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75031" y="4134350"/>
              <a:ext cx="558564" cy="558564"/>
            </a:xfrm>
            <a:prstGeom prst="rect">
              <a:avLst/>
            </a:prstGeom>
          </p:spPr>
        </p:pic>
      </p:grpSp>
      <p:grpSp>
        <p:nvGrpSpPr>
          <p:cNvPr id="13" name="Group 12" descr="U.S. Army Corps of Engineers&#10;$175M Construction / Equip Support&#10;">
            <a:extLst>
              <a:ext uri="{FF2B5EF4-FFF2-40B4-BE49-F238E27FC236}">
                <a16:creationId xmlns:a16="http://schemas.microsoft.com/office/drawing/2014/main" id="{4E347A66-6E4D-0E69-B657-01EF51496A0E}"/>
              </a:ext>
            </a:extLst>
          </p:cNvPr>
          <p:cNvGrpSpPr/>
          <p:nvPr/>
        </p:nvGrpSpPr>
        <p:grpSpPr>
          <a:xfrm>
            <a:off x="5152440" y="4890648"/>
            <a:ext cx="3880883" cy="553998"/>
            <a:chOff x="5152440" y="4890648"/>
            <a:chExt cx="3880883" cy="553998"/>
          </a:xfrm>
        </p:grpSpPr>
        <p:sp>
          <p:nvSpPr>
            <p:cNvPr id="28" name="3D-PRINTED FACE SHIELDS">
              <a:extLst>
                <a:ext uri="{FF2B5EF4-FFF2-40B4-BE49-F238E27FC236}">
                  <a16:creationId xmlns:a16="http://schemas.microsoft.com/office/drawing/2014/main" id="{74BE89E7-AF73-4578-A496-3670BD8442DD}"/>
                </a:ext>
              </a:extLst>
            </p:cNvPr>
            <p:cNvSpPr txBox="1"/>
            <p:nvPr/>
          </p:nvSpPr>
          <p:spPr>
            <a:xfrm>
              <a:off x="5848210" y="4890648"/>
              <a:ext cx="3185113"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2"/>
                  </a:solidFill>
                  <a:effectLst/>
                  <a:uLnTx/>
                  <a:uFillTx/>
                  <a:latin typeface="Arial"/>
                  <a:cs typeface="Arial"/>
                  <a:sym typeface="Arial"/>
                </a:rPr>
                <a:t>U.S. Army Corps of Engineers</a:t>
              </a:r>
            </a:p>
            <a:p>
              <a:pPr hangingPunct="0">
                <a:defRPr/>
              </a:pPr>
              <a:r>
                <a:rPr lang="en-US" sz="1400" i="1" kern="0">
                  <a:cs typeface="Arial"/>
                  <a:sym typeface="Arial"/>
                </a:rPr>
                <a:t>$197M Construction / Equip Support</a:t>
              </a:r>
            </a:p>
          </p:txBody>
        </p:sp>
        <p:pic>
          <p:nvPicPr>
            <p:cNvPr id="35" name="Picture 34">
              <a:extLst>
                <a:ext uri="{FF2B5EF4-FFF2-40B4-BE49-F238E27FC236}">
                  <a16:creationId xmlns:a16="http://schemas.microsoft.com/office/drawing/2014/main" id="{29A8B86D-D03C-4FE4-A72C-E1D1331DAA0B}"/>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52440" y="4985598"/>
              <a:ext cx="603746" cy="456459"/>
            </a:xfrm>
            <a:prstGeom prst="rect">
              <a:avLst/>
            </a:prstGeom>
            <a:effectLst>
              <a:outerShdw blurRad="50800" dist="38100" dir="2700000" algn="tl" rotWithShape="0">
                <a:srgbClr val="000000">
                  <a:alpha val="43000"/>
                </a:srgbClr>
              </a:outerShdw>
            </a:effectLst>
          </p:spPr>
        </p:pic>
      </p:grpSp>
      <p:grpSp>
        <p:nvGrpSpPr>
          <p:cNvPr id="14" name="Group 13" descr="Federal Emergency Management Agency&#10;$39.9M Fuel/Generators/ISB Support&#10;">
            <a:extLst>
              <a:ext uri="{FF2B5EF4-FFF2-40B4-BE49-F238E27FC236}">
                <a16:creationId xmlns:a16="http://schemas.microsoft.com/office/drawing/2014/main" id="{E0ECA867-9FCE-4A97-E6DB-275511B0BC90}"/>
              </a:ext>
            </a:extLst>
          </p:cNvPr>
          <p:cNvGrpSpPr/>
          <p:nvPr/>
        </p:nvGrpSpPr>
        <p:grpSpPr>
          <a:xfrm>
            <a:off x="5156166" y="5602341"/>
            <a:ext cx="3915868" cy="800219"/>
            <a:chOff x="5156166" y="5602341"/>
            <a:chExt cx="3915868" cy="800219"/>
          </a:xfrm>
        </p:grpSpPr>
        <p:pic>
          <p:nvPicPr>
            <p:cNvPr id="51" name="Picture 50">
              <a:extLst>
                <a:ext uri="{FF2B5EF4-FFF2-40B4-BE49-F238E27FC236}">
                  <a16:creationId xmlns:a16="http://schemas.microsoft.com/office/drawing/2014/main" id="{4EC59B2E-2A0B-25F6-1313-FED31B97DB87}"/>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652"/>
            <a:stretch/>
          </p:blipFill>
          <p:spPr>
            <a:xfrm>
              <a:off x="5156166" y="5633805"/>
              <a:ext cx="596293" cy="625915"/>
            </a:xfrm>
            <a:prstGeom prst="rect">
              <a:avLst/>
            </a:prstGeom>
          </p:spPr>
        </p:pic>
        <p:sp>
          <p:nvSpPr>
            <p:cNvPr id="52" name="3D-PRINTED FACE SHIELDS">
              <a:extLst>
                <a:ext uri="{FF2B5EF4-FFF2-40B4-BE49-F238E27FC236}">
                  <a16:creationId xmlns:a16="http://schemas.microsoft.com/office/drawing/2014/main" id="{D5043E45-A4B3-7518-54D0-43F6F2C6683B}"/>
                </a:ext>
              </a:extLst>
            </p:cNvPr>
            <p:cNvSpPr txBox="1"/>
            <p:nvPr/>
          </p:nvSpPr>
          <p:spPr>
            <a:xfrm>
              <a:off x="5800589" y="5602341"/>
              <a:ext cx="3271445"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2"/>
                  </a:solidFill>
                  <a:effectLst/>
                  <a:uLnTx/>
                  <a:uFillTx/>
                  <a:latin typeface="Arial"/>
                  <a:cs typeface="Arial"/>
                  <a:sym typeface="Arial"/>
                </a:rPr>
                <a:t>Federal Emergency Management Agency</a:t>
              </a:r>
            </a:p>
            <a:p>
              <a:pPr hangingPunct="0">
                <a:defRPr/>
              </a:pPr>
              <a:r>
                <a:rPr lang="en-US" sz="1400" i="1" kern="0">
                  <a:cs typeface="Arial"/>
                  <a:sym typeface="Arial"/>
                </a:rPr>
                <a:t>$49.9M Fuel/Generators/ISB Support</a:t>
              </a:r>
            </a:p>
          </p:txBody>
        </p:sp>
      </p:grpSp>
      <p:sp>
        <p:nvSpPr>
          <p:cNvPr id="37" name="Slide Number Placeholder 1">
            <a:extLst>
              <a:ext uri="{FF2B5EF4-FFF2-40B4-BE49-F238E27FC236}">
                <a16:creationId xmlns:a16="http://schemas.microsoft.com/office/drawing/2014/main" id="{0F3A8390-B748-4BF2-B651-19803F90F997}"/>
              </a:ext>
            </a:extLst>
          </p:cNvPr>
          <p:cNvSpPr txBox="1">
            <a:spLocks/>
          </p:cNvSpPr>
          <p:nvPr/>
        </p:nvSpPr>
        <p:spPr>
          <a:xfrm>
            <a:off x="8515348" y="6498101"/>
            <a:ext cx="60324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406C7E-46EF-B24E-8B25-69D927A08592}" type="slidenum">
              <a:rPr kumimoji="0" lang="en-US"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365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406C7E-46EF-B24E-8B25-69D927A08592}" type="slidenum">
              <a:rPr lang="en-US" smtClean="0"/>
              <a:pPr/>
              <a:t>26</a:t>
            </a:fld>
            <a:endParaRPr lang="en-US"/>
          </a:p>
        </p:txBody>
      </p:sp>
      <p:sp>
        <p:nvSpPr>
          <p:cNvPr id="4" name="Rectangle 10">
            <a:extLst>
              <a:ext uri="{FF2B5EF4-FFF2-40B4-BE49-F238E27FC236}">
                <a16:creationId xmlns:a16="http://schemas.microsoft.com/office/drawing/2014/main" id="{DAED0A15-920E-82AC-7714-50F3EA924044}"/>
              </a:ext>
            </a:extLst>
          </p:cNvPr>
          <p:cNvSpPr txBox="1">
            <a:spLocks noChangeArrowheads="1"/>
          </p:cNvSpPr>
          <p:nvPr/>
        </p:nvSpPr>
        <p:spPr bwMode="auto">
          <a:xfrm>
            <a:off x="3657600" y="280442"/>
            <a:ext cx="5486400" cy="9144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12700" defTabSz="457200">
              <a:lnSpc>
                <a:spcPts val="2480"/>
              </a:lnSpc>
              <a:spcBef>
                <a:spcPts val="0"/>
              </a:spcBef>
              <a:defRPr/>
            </a:pPr>
            <a:r>
              <a:rPr lang="en-US">
                <a:solidFill>
                  <a:srgbClr val="002060"/>
                </a:solidFill>
                <a:latin typeface="Arial" panose="020B0604020202020204"/>
                <a:ea typeface="+mn-ea"/>
                <a:cs typeface="Times New Roman" panose="02020603050405020304" pitchFamily="18" charset="0"/>
              </a:rPr>
              <a:t>Whole-of-Government Partner (</a:t>
            </a:r>
            <a:r>
              <a:rPr lang="en-US" err="1">
                <a:solidFill>
                  <a:srgbClr val="002060"/>
                </a:solidFill>
                <a:latin typeface="Arial" panose="020B0604020202020204"/>
                <a:ea typeface="+mn-ea"/>
                <a:cs typeface="Times New Roman" panose="02020603050405020304" pitchFamily="18" charset="0"/>
              </a:rPr>
              <a:t>con’t</a:t>
            </a:r>
            <a:r>
              <a:rPr lang="en-US">
                <a:solidFill>
                  <a:srgbClr val="002060"/>
                </a:solidFill>
                <a:latin typeface="Arial" panose="020B0604020202020204"/>
                <a:ea typeface="+mn-ea"/>
                <a:cs typeface="Times New Roman" panose="02020603050405020304" pitchFamily="18" charset="0"/>
              </a:rPr>
              <a:t>)</a:t>
            </a:r>
          </a:p>
        </p:txBody>
      </p:sp>
      <p:sp>
        <p:nvSpPr>
          <p:cNvPr id="7" name="Arrow: Pentagon 6">
            <a:extLst>
              <a:ext uri="{FF2B5EF4-FFF2-40B4-BE49-F238E27FC236}">
                <a16:creationId xmlns:a16="http://schemas.microsoft.com/office/drawing/2014/main" id="{22653EE7-861D-6A44-0ACB-C83E8A27ACD6}"/>
              </a:ext>
            </a:extLst>
          </p:cNvPr>
          <p:cNvSpPr/>
          <p:nvPr/>
        </p:nvSpPr>
        <p:spPr>
          <a:xfrm>
            <a:off x="0" y="1180943"/>
            <a:ext cx="4865974" cy="47110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2022 Wildland Fire Support</a:t>
            </a:r>
          </a:p>
        </p:txBody>
      </p:sp>
      <p:grpSp>
        <p:nvGrpSpPr>
          <p:cNvPr id="14" name="National Preparedness" descr="68 days at National Preparedness Level 5.&#10;Longest recorded consecutive days at Level 5.">
            <a:extLst>
              <a:ext uri="{FF2B5EF4-FFF2-40B4-BE49-F238E27FC236}">
                <a16:creationId xmlns:a16="http://schemas.microsoft.com/office/drawing/2014/main" id="{0A8F24CE-A326-B6E7-8D7A-635554E82E1B}"/>
              </a:ext>
            </a:extLst>
          </p:cNvPr>
          <p:cNvGrpSpPr/>
          <p:nvPr/>
        </p:nvGrpSpPr>
        <p:grpSpPr>
          <a:xfrm>
            <a:off x="-41259" y="3943328"/>
            <a:ext cx="3502731" cy="1574492"/>
            <a:chOff x="-41259" y="3943328"/>
            <a:chExt cx="3502731" cy="1574492"/>
          </a:xfrm>
        </p:grpSpPr>
        <p:pic>
          <p:nvPicPr>
            <p:cNvPr id="9" name="Graphic 8">
              <a:extLst>
                <a:ext uri="{FF2B5EF4-FFF2-40B4-BE49-F238E27FC236}">
                  <a16:creationId xmlns:a16="http://schemas.microsoft.com/office/drawing/2014/main" id="{108A357A-570E-4D97-02B3-E2F57DAE6D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736" y="3943328"/>
              <a:ext cx="1254451" cy="1254451"/>
            </a:xfrm>
            <a:prstGeom prst="rect">
              <a:avLst/>
            </a:prstGeom>
          </p:spPr>
        </p:pic>
        <p:sp>
          <p:nvSpPr>
            <p:cNvPr id="10" name="3D-PRINTED FACE SHIELDS">
              <a:extLst>
                <a:ext uri="{FF2B5EF4-FFF2-40B4-BE49-F238E27FC236}">
                  <a16:creationId xmlns:a16="http://schemas.microsoft.com/office/drawing/2014/main" id="{EA6E5B0E-C4FB-39DF-24EA-AE75BF6E8989}"/>
                </a:ext>
                <a:ext uri="{C183D7F6-B498-43B3-948B-1728B52AA6E4}">
                  <adec:decorative xmlns:adec="http://schemas.microsoft.com/office/drawing/2017/decorative" val="1"/>
                </a:ext>
              </a:extLst>
            </p:cNvPr>
            <p:cNvSpPr txBox="1"/>
            <p:nvPr/>
          </p:nvSpPr>
          <p:spPr>
            <a:xfrm>
              <a:off x="23083" y="5025377"/>
              <a:ext cx="2860486"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ctr" defTabSz="457200" rtl="0" eaLnBrk="1" fontAlgn="auto" latinLnBrk="0" hangingPunct="0">
                <a:lnSpc>
                  <a:spcPct val="100000"/>
                </a:lnSpc>
                <a:spcBef>
                  <a:spcPts val="0"/>
                </a:spcBef>
                <a:spcAft>
                  <a:spcPts val="0"/>
                </a:spcAft>
                <a:buClrTx/>
                <a:buSzTx/>
                <a:tabLst/>
                <a:defRPr/>
              </a:pPr>
              <a:r>
                <a:rPr kumimoji="0" lang="en-US" sz="1300" b="0" i="1" u="none" strike="noStrike" kern="0" cap="none" spc="0" normalizeH="0" baseline="0" noProof="0">
                  <a:ln>
                    <a:noFill/>
                  </a:ln>
                  <a:solidFill>
                    <a:schemeClr val="tx2"/>
                  </a:solidFill>
                  <a:effectLst/>
                  <a:uLnTx/>
                  <a:uFillTx/>
                  <a:latin typeface="Arial"/>
                  <a:ea typeface="+mn-ea"/>
                  <a:cs typeface="Arial"/>
                  <a:sym typeface="Arial"/>
                </a:rPr>
                <a:t>Longest recorded consecutive days at National Preparedness Level 5</a:t>
              </a:r>
            </a:p>
          </p:txBody>
        </p:sp>
        <p:sp>
          <p:nvSpPr>
            <p:cNvPr id="11" name="3D-PRINTED FACE SHIELDS">
              <a:extLst>
                <a:ext uri="{FF2B5EF4-FFF2-40B4-BE49-F238E27FC236}">
                  <a16:creationId xmlns:a16="http://schemas.microsoft.com/office/drawing/2014/main" id="{3789C7EB-F285-B197-1C9F-9942082A2CA1}"/>
                </a:ext>
                <a:ext uri="{C183D7F6-B498-43B3-948B-1728B52AA6E4}">
                  <adec:decorative xmlns:adec="http://schemas.microsoft.com/office/drawing/2017/decorative" val="1"/>
                </a:ext>
              </a:extLst>
            </p:cNvPr>
            <p:cNvSpPr txBox="1"/>
            <p:nvPr/>
          </p:nvSpPr>
          <p:spPr>
            <a:xfrm>
              <a:off x="-41259" y="4716410"/>
              <a:ext cx="1380114"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ctr" defTabSz="457200" rtl="0" eaLnBrk="1" fontAlgn="auto" latinLnBrk="0" hangingPunct="0">
                <a:lnSpc>
                  <a:spcPct val="100000"/>
                </a:lnSpc>
                <a:spcBef>
                  <a:spcPts val="0"/>
                </a:spcBef>
                <a:spcAft>
                  <a:spcPts val="0"/>
                </a:spcAft>
                <a:buClrTx/>
                <a:buSzTx/>
                <a:tabLst/>
                <a:defRPr/>
              </a:pPr>
              <a:r>
                <a:rPr lang="en-US" sz="1400" kern="0">
                  <a:solidFill>
                    <a:schemeClr val="tx2"/>
                  </a:solidFill>
                  <a:latin typeface="Arial"/>
                  <a:cs typeface="Arial"/>
                  <a:sym typeface="Arial"/>
                </a:rPr>
                <a:t>days</a:t>
              </a:r>
              <a:endParaRPr kumimoji="0" lang="en-US" sz="140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12" name="3D-PRINTED FACE SHIELDS">
              <a:extLst>
                <a:ext uri="{FF2B5EF4-FFF2-40B4-BE49-F238E27FC236}">
                  <a16:creationId xmlns:a16="http://schemas.microsoft.com/office/drawing/2014/main" id="{2B98ECD3-B8BD-CF91-2091-53E75DD0F3E9}"/>
                </a:ext>
                <a:ext uri="{C183D7F6-B498-43B3-948B-1728B52AA6E4}">
                  <adec:decorative xmlns:adec="http://schemas.microsoft.com/office/drawing/2017/decorative" val="1"/>
                </a:ext>
              </a:extLst>
            </p:cNvPr>
            <p:cNvSpPr txBox="1"/>
            <p:nvPr/>
          </p:nvSpPr>
          <p:spPr>
            <a:xfrm>
              <a:off x="111620" y="4291215"/>
              <a:ext cx="104066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chemeClr val="tx2"/>
                  </a:solidFill>
                  <a:effectLst/>
                  <a:uLnTx/>
                  <a:uFillTx/>
                  <a:latin typeface="Bahnschrift SemiBold" panose="020B0502040204020203" pitchFamily="34" charset="0"/>
                  <a:ea typeface="+mn-ea"/>
                  <a:cs typeface="+mn-cs"/>
                  <a:sym typeface="Arial"/>
                </a:rPr>
                <a:t>10</a:t>
              </a:r>
              <a:endParaRPr kumimoji="0" sz="110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sp>
          <p:nvSpPr>
            <p:cNvPr id="13" name="3D-PRINTED FACE SHIELDS">
              <a:extLst>
                <a:ext uri="{FF2B5EF4-FFF2-40B4-BE49-F238E27FC236}">
                  <a16:creationId xmlns:a16="http://schemas.microsoft.com/office/drawing/2014/main" id="{2D0B620B-93DB-F7BC-6BF7-5F9B29F267C0}"/>
                </a:ext>
                <a:ext uri="{C183D7F6-B498-43B3-948B-1728B52AA6E4}">
                  <adec:decorative xmlns:adec="http://schemas.microsoft.com/office/drawing/2017/decorative" val="1"/>
                </a:ext>
              </a:extLst>
            </p:cNvPr>
            <p:cNvSpPr txBox="1"/>
            <p:nvPr/>
          </p:nvSpPr>
          <p:spPr>
            <a:xfrm>
              <a:off x="1238506" y="4117278"/>
              <a:ext cx="2222966"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600" i="0" u="none" strike="noStrike" kern="0" cap="none" spc="0" normalizeH="0" baseline="0" noProof="0">
                  <a:ln>
                    <a:noFill/>
                  </a:ln>
                  <a:solidFill>
                    <a:schemeClr val="tx2"/>
                  </a:solidFill>
                  <a:effectLst/>
                  <a:uLnTx/>
                  <a:uFillTx/>
                  <a:latin typeface="Arial"/>
                  <a:ea typeface="+mn-ea"/>
                  <a:cs typeface="Arial"/>
                  <a:sym typeface="Arial"/>
                </a:rPr>
                <a:t>at National Preparedness </a:t>
              </a:r>
            </a:p>
            <a:p>
              <a:pPr marR="0" lvl="0" defTabSz="457200" rtl="0" eaLnBrk="1" fontAlgn="auto" latinLnBrk="0" hangingPunct="0">
                <a:lnSpc>
                  <a:spcPct val="100000"/>
                </a:lnSpc>
                <a:spcBef>
                  <a:spcPts val="0"/>
                </a:spcBef>
                <a:spcAft>
                  <a:spcPts val="0"/>
                </a:spcAft>
                <a:buClrTx/>
                <a:buSzTx/>
                <a:tabLst/>
                <a:defRPr/>
              </a:pPr>
              <a:r>
                <a:rPr kumimoji="0" lang="en-US" sz="1600" i="0" u="none" strike="noStrike" kern="0" cap="none" spc="0" normalizeH="0" baseline="0" noProof="0">
                  <a:ln>
                    <a:noFill/>
                  </a:ln>
                  <a:solidFill>
                    <a:schemeClr val="tx2"/>
                  </a:solidFill>
                  <a:effectLst/>
                  <a:uLnTx/>
                  <a:uFillTx/>
                  <a:latin typeface="Arial"/>
                  <a:ea typeface="+mn-ea"/>
                  <a:cs typeface="Arial"/>
                  <a:sym typeface="Arial"/>
                </a:rPr>
                <a:t>Level 5</a:t>
              </a:r>
            </a:p>
          </p:txBody>
        </p:sp>
      </p:grpSp>
      <p:grpSp>
        <p:nvGrpSpPr>
          <p:cNvPr id="19" name="Batteries" descr="5.1 million Batteries">
            <a:extLst>
              <a:ext uri="{FF2B5EF4-FFF2-40B4-BE49-F238E27FC236}">
                <a16:creationId xmlns:a16="http://schemas.microsoft.com/office/drawing/2014/main" id="{442C791C-B529-3003-4DBF-4F9EAFD26F1B}"/>
              </a:ext>
            </a:extLst>
          </p:cNvPr>
          <p:cNvGrpSpPr/>
          <p:nvPr/>
        </p:nvGrpSpPr>
        <p:grpSpPr>
          <a:xfrm>
            <a:off x="2535287" y="1685851"/>
            <a:ext cx="1929459" cy="745159"/>
            <a:chOff x="2535287" y="1685851"/>
            <a:chExt cx="1929459" cy="745159"/>
          </a:xfrm>
        </p:grpSpPr>
        <p:sp>
          <p:nvSpPr>
            <p:cNvPr id="16" name="3D-PRINTED FACE SHIELDS">
              <a:extLst>
                <a:ext uri="{FF2B5EF4-FFF2-40B4-BE49-F238E27FC236}">
                  <a16:creationId xmlns:a16="http://schemas.microsoft.com/office/drawing/2014/main" id="{B16B2D6B-9373-A2CA-65C6-319B496BAA40}"/>
                </a:ext>
                <a:ext uri="{C183D7F6-B498-43B3-948B-1728B52AA6E4}">
                  <adec:decorative xmlns:adec="http://schemas.microsoft.com/office/drawing/2017/decorative" val="1"/>
                </a:ext>
              </a:extLst>
            </p:cNvPr>
            <p:cNvSpPr txBox="1"/>
            <p:nvPr/>
          </p:nvSpPr>
          <p:spPr>
            <a:xfrm>
              <a:off x="3079619" y="1688922"/>
              <a:ext cx="138512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2800" kern="0">
                  <a:solidFill>
                    <a:schemeClr val="tx2"/>
                  </a:solidFill>
                  <a:latin typeface="Bahnschrift SemiBold" panose="020B0502040204020203" pitchFamily="34" charset="0"/>
                  <a:sym typeface="Arial"/>
                </a:rPr>
                <a:t>1M</a:t>
              </a:r>
              <a:endParaRPr kumimoji="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pic>
          <p:nvPicPr>
            <p:cNvPr id="17" name="Graphic 16">
              <a:extLst>
                <a:ext uri="{FF2B5EF4-FFF2-40B4-BE49-F238E27FC236}">
                  <a16:creationId xmlns:a16="http://schemas.microsoft.com/office/drawing/2014/main" id="{663D774E-5C37-4217-FB43-B1CB91CAEA49}"/>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35287" y="1685851"/>
              <a:ext cx="745159" cy="745159"/>
            </a:xfrm>
            <a:prstGeom prst="rect">
              <a:avLst/>
            </a:prstGeom>
          </p:spPr>
        </p:pic>
        <p:sp>
          <p:nvSpPr>
            <p:cNvPr id="18" name="3D-PRINTED FACE SHIELDS">
              <a:extLst>
                <a:ext uri="{FF2B5EF4-FFF2-40B4-BE49-F238E27FC236}">
                  <a16:creationId xmlns:a16="http://schemas.microsoft.com/office/drawing/2014/main" id="{371B9489-7EDD-E4EF-127D-D49D726C1DB3}"/>
                </a:ext>
                <a:ext uri="{C183D7F6-B498-43B3-948B-1728B52AA6E4}">
                  <adec:decorative xmlns:adec="http://schemas.microsoft.com/office/drawing/2017/decorative" val="1"/>
                </a:ext>
              </a:extLst>
            </p:cNvPr>
            <p:cNvSpPr txBox="1"/>
            <p:nvPr/>
          </p:nvSpPr>
          <p:spPr>
            <a:xfrm>
              <a:off x="3349648" y="2038832"/>
              <a:ext cx="100001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400" i="0" u="none" strike="noStrike" kern="0" cap="none" spc="0" normalizeH="0" baseline="0" noProof="0">
                  <a:ln>
                    <a:noFill/>
                  </a:ln>
                  <a:solidFill>
                    <a:schemeClr val="tx2"/>
                  </a:solidFill>
                  <a:effectLst/>
                  <a:uLnTx/>
                  <a:uFillTx/>
                  <a:latin typeface="Arial"/>
                  <a:ea typeface="+mn-ea"/>
                  <a:cs typeface="Arial"/>
                  <a:sym typeface="Arial"/>
                </a:rPr>
                <a:t>Batteries</a:t>
              </a:r>
            </a:p>
          </p:txBody>
        </p:sp>
      </p:grpSp>
      <p:grpSp>
        <p:nvGrpSpPr>
          <p:cNvPr id="24" name="Fire Meals" descr="263 thousand meals">
            <a:extLst>
              <a:ext uri="{FF2B5EF4-FFF2-40B4-BE49-F238E27FC236}">
                <a16:creationId xmlns:a16="http://schemas.microsoft.com/office/drawing/2014/main" id="{1D73B4D8-EFA4-3DB6-2700-A2EABCA6ED18}"/>
              </a:ext>
            </a:extLst>
          </p:cNvPr>
          <p:cNvGrpSpPr/>
          <p:nvPr/>
        </p:nvGrpSpPr>
        <p:grpSpPr>
          <a:xfrm>
            <a:off x="2541531" y="2798530"/>
            <a:ext cx="1878609" cy="740769"/>
            <a:chOff x="2541531" y="3202576"/>
            <a:chExt cx="1878609" cy="740769"/>
          </a:xfrm>
        </p:grpSpPr>
        <p:pic>
          <p:nvPicPr>
            <p:cNvPr id="21" name="Graphic 20">
              <a:extLst>
                <a:ext uri="{FF2B5EF4-FFF2-40B4-BE49-F238E27FC236}">
                  <a16:creationId xmlns:a16="http://schemas.microsoft.com/office/drawing/2014/main" id="{0FF6CB25-54FA-7EA0-8731-EF3069074432}"/>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41531" y="3202576"/>
              <a:ext cx="740769" cy="740769"/>
            </a:xfrm>
            <a:prstGeom prst="rect">
              <a:avLst/>
            </a:prstGeom>
          </p:spPr>
        </p:pic>
        <p:sp>
          <p:nvSpPr>
            <p:cNvPr id="22" name="3D-PRINTED FACE SHIELDS">
              <a:extLst>
                <a:ext uri="{FF2B5EF4-FFF2-40B4-BE49-F238E27FC236}">
                  <a16:creationId xmlns:a16="http://schemas.microsoft.com/office/drawing/2014/main" id="{F8E09320-157E-2033-3F56-3D6C2C23889B}"/>
                </a:ext>
                <a:ext uri="{C183D7F6-B498-43B3-948B-1728B52AA6E4}">
                  <adec:decorative xmlns:adec="http://schemas.microsoft.com/office/drawing/2017/decorative" val="1"/>
                </a:ext>
              </a:extLst>
            </p:cNvPr>
            <p:cNvSpPr txBox="1"/>
            <p:nvPr/>
          </p:nvSpPr>
          <p:spPr>
            <a:xfrm>
              <a:off x="3323555" y="3229159"/>
              <a:ext cx="1096585"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lang="en-US" sz="2800" kern="0">
                  <a:solidFill>
                    <a:schemeClr val="tx2"/>
                  </a:solidFill>
                  <a:latin typeface="Bahnschrift SemiBold" panose="020B0502040204020203" pitchFamily="34" charset="0"/>
                  <a:sym typeface="Arial"/>
                </a:rPr>
                <a:t>166K</a:t>
              </a:r>
              <a:endParaRPr kumimoji="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sp>
          <p:nvSpPr>
            <p:cNvPr id="23" name="3D-PRINTED FACE SHIELDS">
              <a:extLst>
                <a:ext uri="{FF2B5EF4-FFF2-40B4-BE49-F238E27FC236}">
                  <a16:creationId xmlns:a16="http://schemas.microsoft.com/office/drawing/2014/main" id="{081F93F1-4C97-525A-F948-9D447D5CB1ED}"/>
                </a:ext>
                <a:ext uri="{C183D7F6-B498-43B3-948B-1728B52AA6E4}">
                  <adec:decorative xmlns:adec="http://schemas.microsoft.com/office/drawing/2017/decorative" val="1"/>
                </a:ext>
              </a:extLst>
            </p:cNvPr>
            <p:cNvSpPr txBox="1"/>
            <p:nvPr/>
          </p:nvSpPr>
          <p:spPr>
            <a:xfrm>
              <a:off x="3368420" y="3607829"/>
              <a:ext cx="70830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400" i="0" u="none" strike="noStrike" kern="0" cap="none" spc="0" normalizeH="0" baseline="0" noProof="0">
                  <a:ln>
                    <a:noFill/>
                  </a:ln>
                  <a:solidFill>
                    <a:schemeClr val="tx2"/>
                  </a:solidFill>
                  <a:effectLst/>
                  <a:uLnTx/>
                  <a:uFillTx/>
                  <a:latin typeface="Arial"/>
                  <a:ea typeface="+mn-ea"/>
                  <a:cs typeface="Arial"/>
                  <a:sym typeface="Arial"/>
                </a:rPr>
                <a:t>Meals</a:t>
              </a:r>
            </a:p>
          </p:txBody>
        </p:sp>
      </p:grpSp>
      <p:grpSp>
        <p:nvGrpSpPr>
          <p:cNvPr id="29" name="Title 10" descr="One Title 10 Force deployments">
            <a:extLst>
              <a:ext uri="{FF2B5EF4-FFF2-40B4-BE49-F238E27FC236}">
                <a16:creationId xmlns:a16="http://schemas.microsoft.com/office/drawing/2014/main" id="{B4C9B96A-3E31-D07C-035B-39A1B1BD34A1}"/>
              </a:ext>
            </a:extLst>
          </p:cNvPr>
          <p:cNvGrpSpPr/>
          <p:nvPr/>
        </p:nvGrpSpPr>
        <p:grpSpPr>
          <a:xfrm>
            <a:off x="2960976" y="3950716"/>
            <a:ext cx="1761241" cy="1357739"/>
            <a:chOff x="2960976" y="3950716"/>
            <a:chExt cx="1761241" cy="1357739"/>
          </a:xfrm>
        </p:grpSpPr>
        <p:sp>
          <p:nvSpPr>
            <p:cNvPr id="26" name="3D-PRINTED FACE SHIELDS">
              <a:extLst>
                <a:ext uri="{FF2B5EF4-FFF2-40B4-BE49-F238E27FC236}">
                  <a16:creationId xmlns:a16="http://schemas.microsoft.com/office/drawing/2014/main" id="{9445C967-D116-5BC2-0653-AC71F0537607}"/>
                </a:ext>
                <a:ext uri="{C183D7F6-B498-43B3-948B-1728B52AA6E4}">
                  <adec:decorative xmlns:adec="http://schemas.microsoft.com/office/drawing/2017/decorative" val="1"/>
                </a:ext>
              </a:extLst>
            </p:cNvPr>
            <p:cNvSpPr txBox="1"/>
            <p:nvPr/>
          </p:nvSpPr>
          <p:spPr>
            <a:xfrm>
              <a:off x="3337090" y="3950716"/>
              <a:ext cx="1385127"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chemeClr val="tx2"/>
                  </a:solidFill>
                  <a:effectLst/>
                  <a:uLnTx/>
                  <a:uFillTx/>
                  <a:latin typeface="Bahnschrift SemiBold" panose="020B0502040204020203" pitchFamily="34" charset="0"/>
                  <a:ea typeface="+mn-ea"/>
                  <a:cs typeface="+mn-cs"/>
                  <a:sym typeface="Arial"/>
                </a:rPr>
                <a:t>0</a:t>
              </a:r>
              <a:endParaRPr kumimoji="0" sz="180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sp>
          <p:nvSpPr>
            <p:cNvPr id="27" name="3D-PRINTED FACE SHIELDS">
              <a:extLst>
                <a:ext uri="{FF2B5EF4-FFF2-40B4-BE49-F238E27FC236}">
                  <a16:creationId xmlns:a16="http://schemas.microsoft.com/office/drawing/2014/main" id="{51994D55-7BCF-B84D-211B-007EE1887E41}"/>
                </a:ext>
                <a:ext uri="{C183D7F6-B498-43B3-948B-1728B52AA6E4}">
                  <adec:decorative xmlns:adec="http://schemas.microsoft.com/office/drawing/2017/decorative" val="1"/>
                </a:ext>
              </a:extLst>
            </p:cNvPr>
            <p:cNvSpPr txBox="1"/>
            <p:nvPr/>
          </p:nvSpPr>
          <p:spPr>
            <a:xfrm>
              <a:off x="2960976" y="4723680"/>
              <a:ext cx="163945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ctr" defTabSz="457200" rtl="0" eaLnBrk="1" fontAlgn="auto" latinLnBrk="0" hangingPunct="0">
                <a:lnSpc>
                  <a:spcPct val="100000"/>
                </a:lnSpc>
                <a:spcBef>
                  <a:spcPts val="0"/>
                </a:spcBef>
                <a:spcAft>
                  <a:spcPts val="0"/>
                </a:spcAft>
                <a:buClrTx/>
                <a:buSzTx/>
                <a:tabLst/>
                <a:defRPr/>
              </a:pPr>
              <a:r>
                <a:rPr kumimoji="0" lang="en-US" sz="1600" i="0" u="none" strike="noStrike" kern="0" cap="none" spc="0" normalizeH="0" baseline="0" noProof="0">
                  <a:ln>
                    <a:noFill/>
                  </a:ln>
                  <a:solidFill>
                    <a:schemeClr val="tx2"/>
                  </a:solidFill>
                  <a:effectLst/>
                  <a:uLnTx/>
                  <a:uFillTx/>
                  <a:latin typeface="Arial"/>
                  <a:ea typeface="+mn-ea"/>
                  <a:cs typeface="Arial"/>
                  <a:sym typeface="Arial"/>
                </a:rPr>
                <a:t>Title 10 Force deployments</a:t>
              </a:r>
            </a:p>
          </p:txBody>
        </p:sp>
        <p:pic>
          <p:nvPicPr>
            <p:cNvPr id="28" name="Graphic 27">
              <a:extLst>
                <a:ext uri="{FF2B5EF4-FFF2-40B4-BE49-F238E27FC236}">
                  <a16:creationId xmlns:a16="http://schemas.microsoft.com/office/drawing/2014/main" id="{0FFC2A99-1B01-8947-DCD3-2F360B4D1DDB}"/>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042335" y="3987332"/>
              <a:ext cx="914400" cy="914400"/>
            </a:xfrm>
            <a:prstGeom prst="rect">
              <a:avLst/>
            </a:prstGeom>
          </p:spPr>
        </p:pic>
      </p:grpSp>
      <p:grpSp>
        <p:nvGrpSpPr>
          <p:cNvPr id="34" name="Order Fulfillment" descr="95% Rate of Order Fulfillment">
            <a:extLst>
              <a:ext uri="{FF2B5EF4-FFF2-40B4-BE49-F238E27FC236}">
                <a16:creationId xmlns:a16="http://schemas.microsoft.com/office/drawing/2014/main" id="{0B596CA6-7C4D-AE0F-84BC-0A2EF10581AC}"/>
              </a:ext>
            </a:extLst>
          </p:cNvPr>
          <p:cNvGrpSpPr/>
          <p:nvPr/>
        </p:nvGrpSpPr>
        <p:grpSpPr>
          <a:xfrm>
            <a:off x="610890" y="5618864"/>
            <a:ext cx="3670466" cy="743249"/>
            <a:chOff x="610890" y="5618864"/>
            <a:chExt cx="3670466" cy="743249"/>
          </a:xfrm>
        </p:grpSpPr>
        <p:sp>
          <p:nvSpPr>
            <p:cNvPr id="31" name="3D-PRINTED FACE SHIELDS">
              <a:extLst>
                <a:ext uri="{FF2B5EF4-FFF2-40B4-BE49-F238E27FC236}">
                  <a16:creationId xmlns:a16="http://schemas.microsoft.com/office/drawing/2014/main" id="{3056BDB4-5165-727F-45FA-ADDB51C94F6F}"/>
                </a:ext>
                <a:ext uri="{C183D7F6-B498-43B3-948B-1728B52AA6E4}">
                  <adec:decorative xmlns:adec="http://schemas.microsoft.com/office/drawing/2017/decorative" val="1"/>
                </a:ext>
              </a:extLst>
            </p:cNvPr>
            <p:cNvSpPr txBox="1"/>
            <p:nvPr/>
          </p:nvSpPr>
          <p:spPr>
            <a:xfrm>
              <a:off x="1115639" y="5618864"/>
              <a:ext cx="138512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3600" kern="0">
                  <a:solidFill>
                    <a:schemeClr val="tx2"/>
                  </a:solidFill>
                  <a:latin typeface="Bahnschrift SemiBold" panose="020B0502040204020203" pitchFamily="34" charset="0"/>
                  <a:sym typeface="Arial"/>
                </a:rPr>
                <a:t>91.3%</a:t>
              </a:r>
              <a:endParaRPr kumimoji="0" sz="110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sp>
          <p:nvSpPr>
            <p:cNvPr id="32" name="3D-PRINTED FACE SHIELDS">
              <a:extLst>
                <a:ext uri="{FF2B5EF4-FFF2-40B4-BE49-F238E27FC236}">
                  <a16:creationId xmlns:a16="http://schemas.microsoft.com/office/drawing/2014/main" id="{3F93B197-86D2-925A-FFEB-AC45FFC15621}"/>
                </a:ext>
                <a:ext uri="{C183D7F6-B498-43B3-948B-1728B52AA6E4}">
                  <adec:decorative xmlns:adec="http://schemas.microsoft.com/office/drawing/2017/decorative" val="1"/>
                </a:ext>
              </a:extLst>
            </p:cNvPr>
            <p:cNvSpPr txBox="1"/>
            <p:nvPr/>
          </p:nvSpPr>
          <p:spPr>
            <a:xfrm>
              <a:off x="2476388" y="5688232"/>
              <a:ext cx="180496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800" i="0" u="none" strike="noStrike" kern="0" cap="none" spc="0" normalizeH="0" baseline="0" noProof="0">
                  <a:ln>
                    <a:noFill/>
                  </a:ln>
                  <a:solidFill>
                    <a:schemeClr val="tx2"/>
                  </a:solidFill>
                  <a:effectLst/>
                  <a:uLnTx/>
                  <a:uFillTx/>
                  <a:latin typeface="Arial"/>
                  <a:ea typeface="+mn-ea"/>
                  <a:cs typeface="Arial"/>
                  <a:sym typeface="Arial"/>
                </a:rPr>
                <a:t>Rate of Order Fulfillment</a:t>
              </a:r>
            </a:p>
          </p:txBody>
        </p:sp>
        <p:sp>
          <p:nvSpPr>
            <p:cNvPr id="33" name="Freeform: Shape 32">
              <a:extLst>
                <a:ext uri="{FF2B5EF4-FFF2-40B4-BE49-F238E27FC236}">
                  <a16:creationId xmlns:a16="http://schemas.microsoft.com/office/drawing/2014/main" id="{EFDBB046-6F14-50DF-AA3E-8CC812EE9A5B}"/>
                </a:ext>
                <a:ext uri="{C183D7F6-B498-43B3-948B-1728B52AA6E4}">
                  <adec:decorative xmlns:adec="http://schemas.microsoft.com/office/drawing/2017/decorative" val="1"/>
                </a:ext>
              </a:extLst>
            </p:cNvPr>
            <p:cNvSpPr/>
            <p:nvPr/>
          </p:nvSpPr>
          <p:spPr>
            <a:xfrm>
              <a:off x="610890" y="5697307"/>
              <a:ext cx="666795" cy="664806"/>
            </a:xfrm>
            <a:custGeom>
              <a:avLst/>
              <a:gdLst>
                <a:gd name="connsiteX0" fmla="*/ 299930 w 566358"/>
                <a:gd name="connsiteY0" fmla="*/ 0 h 564669"/>
                <a:gd name="connsiteX1" fmla="*/ 340250 w 566358"/>
                <a:gd name="connsiteY1" fmla="*/ 4064 h 564669"/>
                <a:gd name="connsiteX2" fmla="*/ 566358 w 566358"/>
                <a:gd name="connsiteY2" fmla="*/ 281490 h 564669"/>
                <a:gd name="connsiteX3" fmla="*/ 283179 w 566358"/>
                <a:gd name="connsiteY3" fmla="*/ 564669 h 564669"/>
                <a:gd name="connsiteX4" fmla="*/ 0 w 566358"/>
                <a:gd name="connsiteY4" fmla="*/ 281490 h 564669"/>
                <a:gd name="connsiteX5" fmla="*/ 226109 w 566358"/>
                <a:gd name="connsiteY5" fmla="*/ 4064 h 564669"/>
                <a:gd name="connsiteX6" fmla="*/ 233984 w 566358"/>
                <a:gd name="connsiteY6" fmla="*/ 3270 h 564669"/>
                <a:gd name="connsiteX7" fmla="*/ 296430 w 566358"/>
                <a:gd name="connsiteY7" fmla="*/ 304483 h 56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58" h="564669">
                  <a:moveTo>
                    <a:pt x="299930" y="0"/>
                  </a:moveTo>
                  <a:lnTo>
                    <a:pt x="340250" y="4064"/>
                  </a:lnTo>
                  <a:cubicBezTo>
                    <a:pt x="469289" y="30470"/>
                    <a:pt x="566358" y="144645"/>
                    <a:pt x="566358" y="281490"/>
                  </a:cubicBezTo>
                  <a:cubicBezTo>
                    <a:pt x="566358" y="437885"/>
                    <a:pt x="439574" y="564669"/>
                    <a:pt x="283179" y="564669"/>
                  </a:cubicBezTo>
                  <a:cubicBezTo>
                    <a:pt x="126784" y="564669"/>
                    <a:pt x="0" y="437885"/>
                    <a:pt x="0" y="281490"/>
                  </a:cubicBezTo>
                  <a:cubicBezTo>
                    <a:pt x="0" y="144645"/>
                    <a:pt x="97069" y="30470"/>
                    <a:pt x="226109" y="4064"/>
                  </a:cubicBezTo>
                  <a:lnTo>
                    <a:pt x="233984" y="3270"/>
                  </a:lnTo>
                  <a:lnTo>
                    <a:pt x="296430" y="304483"/>
                  </a:lnTo>
                  <a:close/>
                </a:path>
              </a:pathLst>
            </a:cu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6" name="Arrow: Pentagon 35">
            <a:extLst>
              <a:ext uri="{FF2B5EF4-FFF2-40B4-BE49-F238E27FC236}">
                <a16:creationId xmlns:a16="http://schemas.microsoft.com/office/drawing/2014/main" id="{56338023-2338-3E9B-4476-70BD2EF86180}"/>
              </a:ext>
            </a:extLst>
          </p:cNvPr>
          <p:cNvSpPr/>
          <p:nvPr/>
        </p:nvSpPr>
        <p:spPr>
          <a:xfrm>
            <a:off x="4627438" y="1180942"/>
            <a:ext cx="4511467" cy="47110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2022 All Hazard Support -FEMA</a:t>
            </a:r>
          </a:p>
        </p:txBody>
      </p:sp>
      <p:grpSp>
        <p:nvGrpSpPr>
          <p:cNvPr id="41" name="hurricane support" descr="$40 million dollars of total support and costs for 2021 Hurricane Relief.">
            <a:extLst>
              <a:ext uri="{FF2B5EF4-FFF2-40B4-BE49-F238E27FC236}">
                <a16:creationId xmlns:a16="http://schemas.microsoft.com/office/drawing/2014/main" id="{4C4DCB74-F2D3-DC3D-DB84-049A4ECEC358}"/>
              </a:ext>
            </a:extLst>
          </p:cNvPr>
          <p:cNvGrpSpPr/>
          <p:nvPr/>
        </p:nvGrpSpPr>
        <p:grpSpPr>
          <a:xfrm>
            <a:off x="4688917" y="1711592"/>
            <a:ext cx="4186115" cy="1313577"/>
            <a:chOff x="4688917" y="1820233"/>
            <a:chExt cx="4186115" cy="1625420"/>
          </a:xfrm>
        </p:grpSpPr>
        <p:sp>
          <p:nvSpPr>
            <p:cNvPr id="38" name="3D-PRINTED FACE SHIELDS">
              <a:extLst>
                <a:ext uri="{FF2B5EF4-FFF2-40B4-BE49-F238E27FC236}">
                  <a16:creationId xmlns:a16="http://schemas.microsoft.com/office/drawing/2014/main" id="{9F4B5A62-8C22-34FB-8006-3C1BFE9F21C5}"/>
                </a:ext>
                <a:ext uri="{C183D7F6-B498-43B3-948B-1728B52AA6E4}">
                  <adec:decorative xmlns:adec="http://schemas.microsoft.com/office/drawing/2017/decorative" val="1"/>
                </a:ext>
              </a:extLst>
            </p:cNvPr>
            <p:cNvSpPr txBox="1"/>
            <p:nvPr/>
          </p:nvSpPr>
          <p:spPr>
            <a:xfrm>
              <a:off x="4688917" y="1820233"/>
              <a:ext cx="2699507" cy="952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4400" kern="0" dirty="0">
                  <a:solidFill>
                    <a:schemeClr val="tx2"/>
                  </a:solidFill>
                  <a:latin typeface="Bahnschrift SemiBold" panose="020B0502040204020203" pitchFamily="34" charset="0"/>
                  <a:sym typeface="Arial"/>
                </a:rPr>
                <a:t>$49.9M</a:t>
              </a:r>
              <a:endParaRPr kumimoji="0" sz="1400" b="1" i="0" u="none" strike="noStrike" kern="0" cap="none" spc="0" normalizeH="0" baseline="0" noProof="0" dirty="0">
                <a:ln>
                  <a:noFill/>
                </a:ln>
                <a:solidFill>
                  <a:schemeClr val="tx2"/>
                </a:solidFill>
                <a:effectLst/>
                <a:uLnTx/>
                <a:uFillTx/>
                <a:latin typeface="Bahnschrift Light" panose="020B0502040204020203" pitchFamily="34" charset="0"/>
                <a:ea typeface="+mn-ea"/>
                <a:cs typeface="+mn-cs"/>
                <a:sym typeface="Arial"/>
              </a:endParaRPr>
            </a:p>
          </p:txBody>
        </p:sp>
        <p:sp>
          <p:nvSpPr>
            <p:cNvPr id="39" name="3D-PRINTED FACE SHIELDS">
              <a:extLst>
                <a:ext uri="{FF2B5EF4-FFF2-40B4-BE49-F238E27FC236}">
                  <a16:creationId xmlns:a16="http://schemas.microsoft.com/office/drawing/2014/main" id="{CDD7296A-BC00-BB2E-15D3-817D33799534}"/>
                </a:ext>
                <a:ext uri="{C183D7F6-B498-43B3-948B-1728B52AA6E4}">
                  <adec:decorative xmlns:adec="http://schemas.microsoft.com/office/drawing/2017/decorative" val="1"/>
                </a:ext>
              </a:extLst>
            </p:cNvPr>
            <p:cNvSpPr txBox="1"/>
            <p:nvPr/>
          </p:nvSpPr>
          <p:spPr>
            <a:xfrm>
              <a:off x="4878207" y="2670313"/>
              <a:ext cx="223781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ctr" defTabSz="457200" rtl="0" eaLnBrk="1" fontAlgn="auto" latinLnBrk="0" hangingPunct="0">
                <a:lnSpc>
                  <a:spcPct val="100000"/>
                </a:lnSpc>
                <a:spcBef>
                  <a:spcPts val="0"/>
                </a:spcBef>
                <a:spcAft>
                  <a:spcPts val="0"/>
                </a:spcAft>
                <a:buClrTx/>
                <a:buSzTx/>
                <a:tabLst/>
                <a:defRPr/>
              </a:pPr>
              <a:r>
                <a:rPr kumimoji="0" lang="en-US" sz="1600" i="0" u="none" strike="noStrike" kern="0" cap="none" spc="0" normalizeH="0" baseline="0" noProof="0">
                  <a:ln>
                    <a:noFill/>
                  </a:ln>
                  <a:solidFill>
                    <a:schemeClr val="tx2"/>
                  </a:solidFill>
                  <a:effectLst/>
                  <a:uLnTx/>
                  <a:uFillTx/>
                  <a:latin typeface="Arial"/>
                  <a:ea typeface="+mn-ea"/>
                  <a:cs typeface="Arial"/>
                  <a:sym typeface="Arial"/>
                </a:rPr>
                <a:t>Total Support &amp; Costs</a:t>
              </a:r>
            </a:p>
          </p:txBody>
        </p:sp>
        <p:sp>
          <p:nvSpPr>
            <p:cNvPr id="40" name="Freeform: Shape 39">
              <a:extLst>
                <a:ext uri="{FF2B5EF4-FFF2-40B4-BE49-F238E27FC236}">
                  <a16:creationId xmlns:a16="http://schemas.microsoft.com/office/drawing/2014/main" id="{8D26B43D-0012-5B57-1F69-B8F16C92959F}"/>
                </a:ext>
                <a:ext uri="{C183D7F6-B498-43B3-948B-1728B52AA6E4}">
                  <adec:decorative xmlns:adec="http://schemas.microsoft.com/office/drawing/2017/decorative" val="1"/>
                </a:ext>
              </a:extLst>
            </p:cNvPr>
            <p:cNvSpPr/>
            <p:nvPr/>
          </p:nvSpPr>
          <p:spPr>
            <a:xfrm>
              <a:off x="7592016" y="2049025"/>
              <a:ext cx="1283016" cy="1396628"/>
            </a:xfrm>
            <a:custGeom>
              <a:avLst/>
              <a:gdLst>
                <a:gd name="connsiteX0" fmla="*/ 2156213 w 4355545"/>
                <a:gd name="connsiteY0" fmla="*/ 1449506 h 4233936"/>
                <a:gd name="connsiteX1" fmla="*/ 1429842 w 4355545"/>
                <a:gd name="connsiteY1" fmla="*/ 2175877 h 4233936"/>
                <a:gd name="connsiteX2" fmla="*/ 2156213 w 4355545"/>
                <a:gd name="connsiteY2" fmla="*/ 2902248 h 4233936"/>
                <a:gd name="connsiteX3" fmla="*/ 2882584 w 4355545"/>
                <a:gd name="connsiteY3" fmla="*/ 2175877 h 4233936"/>
                <a:gd name="connsiteX4" fmla="*/ 2156213 w 4355545"/>
                <a:gd name="connsiteY4" fmla="*/ 1449506 h 4233936"/>
                <a:gd name="connsiteX5" fmla="*/ 3569582 w 4355545"/>
                <a:gd name="connsiteY5" fmla="*/ 726 h 4233936"/>
                <a:gd name="connsiteX6" fmla="*/ 4355545 w 4355545"/>
                <a:gd name="connsiteY6" fmla="*/ 190478 h 4233936"/>
                <a:gd name="connsiteX7" fmla="*/ 3751864 w 4355545"/>
                <a:gd name="connsiteY7" fmla="*/ 323643 h 4233936"/>
                <a:gd name="connsiteX8" fmla="*/ 3192571 w 4355545"/>
                <a:gd name="connsiteY8" fmla="*/ 518952 h 4233936"/>
                <a:gd name="connsiteX9" fmla="*/ 2974835 w 4355545"/>
                <a:gd name="connsiteY9" fmla="*/ 684431 h 4233936"/>
                <a:gd name="connsiteX10" fmla="*/ 3073654 w 4355545"/>
                <a:gd name="connsiteY10" fmla="*/ 744465 h 4233936"/>
                <a:gd name="connsiteX11" fmla="*/ 3811783 w 4355545"/>
                <a:gd name="connsiteY11" fmla="*/ 2132719 h 4233936"/>
                <a:gd name="connsiteX12" fmla="*/ 3525860 w 4355545"/>
                <a:gd name="connsiteY12" fmla="*/ 3068767 h 4233936"/>
                <a:gd name="connsiteX13" fmla="*/ 3470944 w 4355545"/>
                <a:gd name="connsiteY13" fmla="*/ 3142205 h 4233936"/>
                <a:gd name="connsiteX14" fmla="*/ 3482580 w 4355545"/>
                <a:gd name="connsiteY14" fmla="*/ 3139951 h 4233936"/>
                <a:gd name="connsiteX15" fmla="*/ 2785479 w 4355545"/>
                <a:gd name="connsiteY15" fmla="*/ 3773827 h 4233936"/>
                <a:gd name="connsiteX16" fmla="*/ 1769785 w 4355545"/>
                <a:gd name="connsiteY16" fmla="*/ 4134307 h 4233936"/>
                <a:gd name="connsiteX17" fmla="*/ 905522 w 4355545"/>
                <a:gd name="connsiteY17" fmla="*/ 4229888 h 4233936"/>
                <a:gd name="connsiteX18" fmla="*/ 0 w 4355545"/>
                <a:gd name="connsiteY18" fmla="*/ 4043457 h 4233936"/>
                <a:gd name="connsiteX19" fmla="*/ 603681 w 4355545"/>
                <a:gd name="connsiteY19" fmla="*/ 3910292 h 4233936"/>
                <a:gd name="connsiteX20" fmla="*/ 1162974 w 4355545"/>
                <a:gd name="connsiteY20" fmla="*/ 3714983 h 4233936"/>
                <a:gd name="connsiteX21" fmla="*/ 1321986 w 4355545"/>
                <a:gd name="connsiteY21" fmla="*/ 3594135 h 4233936"/>
                <a:gd name="connsiteX22" fmla="*/ 1201558 w 4355545"/>
                <a:gd name="connsiteY22" fmla="*/ 3520973 h 4233936"/>
                <a:gd name="connsiteX23" fmla="*/ 463429 w 4355545"/>
                <a:gd name="connsiteY23" fmla="*/ 2132719 h 4233936"/>
                <a:gd name="connsiteX24" fmla="*/ 845730 w 4355545"/>
                <a:gd name="connsiteY24" fmla="*/ 1067787 h 4233936"/>
                <a:gd name="connsiteX25" fmla="*/ 867751 w 4355545"/>
                <a:gd name="connsiteY25" fmla="*/ 1043558 h 4233936"/>
                <a:gd name="connsiteX26" fmla="*/ 896497 w 4355545"/>
                <a:gd name="connsiteY26" fmla="*/ 979929 h 4233936"/>
                <a:gd name="connsiteX27" fmla="*/ 1570066 w 4355545"/>
                <a:gd name="connsiteY27" fmla="*/ 460108 h 4233936"/>
                <a:gd name="connsiteX28" fmla="*/ 2585760 w 4355545"/>
                <a:gd name="connsiteY28" fmla="*/ 99628 h 4233936"/>
                <a:gd name="connsiteX29" fmla="*/ 3450023 w 4355545"/>
                <a:gd name="connsiteY29" fmla="*/ 4047 h 4233936"/>
                <a:gd name="connsiteX30" fmla="*/ 3569582 w 4355545"/>
                <a:gd name="connsiteY30" fmla="*/ 726 h 42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55545" h="4233936">
                  <a:moveTo>
                    <a:pt x="2156213" y="1449506"/>
                  </a:moveTo>
                  <a:cubicBezTo>
                    <a:pt x="1755049" y="1449506"/>
                    <a:pt x="1429842" y="1774713"/>
                    <a:pt x="1429842" y="2175877"/>
                  </a:cubicBezTo>
                  <a:cubicBezTo>
                    <a:pt x="1429842" y="2577041"/>
                    <a:pt x="1755049" y="2902248"/>
                    <a:pt x="2156213" y="2902248"/>
                  </a:cubicBezTo>
                  <a:cubicBezTo>
                    <a:pt x="2557377" y="2902248"/>
                    <a:pt x="2882584" y="2577041"/>
                    <a:pt x="2882584" y="2175877"/>
                  </a:cubicBezTo>
                  <a:cubicBezTo>
                    <a:pt x="2882584" y="1774713"/>
                    <a:pt x="2557377" y="1449506"/>
                    <a:pt x="2156213" y="1449506"/>
                  </a:cubicBezTo>
                  <a:close/>
                  <a:moveTo>
                    <a:pt x="3569582" y="726"/>
                  </a:moveTo>
                  <a:cubicBezTo>
                    <a:pt x="3871817" y="11697"/>
                    <a:pt x="4311527" y="143870"/>
                    <a:pt x="4355545" y="190478"/>
                  </a:cubicBezTo>
                  <a:lnTo>
                    <a:pt x="3751864" y="323643"/>
                  </a:lnTo>
                  <a:cubicBezTo>
                    <a:pt x="3558035" y="378389"/>
                    <a:pt x="3266552" y="462727"/>
                    <a:pt x="3192571" y="518952"/>
                  </a:cubicBezTo>
                  <a:lnTo>
                    <a:pt x="2974835" y="684431"/>
                  </a:lnTo>
                  <a:lnTo>
                    <a:pt x="3073654" y="744465"/>
                  </a:lnTo>
                  <a:cubicBezTo>
                    <a:pt x="3518988" y="1045327"/>
                    <a:pt x="3811783" y="1554830"/>
                    <a:pt x="3811783" y="2132719"/>
                  </a:cubicBezTo>
                  <a:cubicBezTo>
                    <a:pt x="3811783" y="2479453"/>
                    <a:pt x="3706377" y="2801567"/>
                    <a:pt x="3525860" y="3068767"/>
                  </a:cubicBezTo>
                  <a:lnTo>
                    <a:pt x="3470944" y="3142205"/>
                  </a:lnTo>
                  <a:lnTo>
                    <a:pt x="3482580" y="3139951"/>
                  </a:lnTo>
                  <a:cubicBezTo>
                    <a:pt x="3391938" y="3417858"/>
                    <a:pt x="3070945" y="3608101"/>
                    <a:pt x="2785479" y="3773827"/>
                  </a:cubicBezTo>
                  <a:cubicBezTo>
                    <a:pt x="2500013" y="3939553"/>
                    <a:pt x="2222535" y="4049895"/>
                    <a:pt x="1769785" y="4134307"/>
                  </a:cubicBezTo>
                  <a:cubicBezTo>
                    <a:pt x="1317035" y="4218719"/>
                    <a:pt x="1193610" y="4198028"/>
                    <a:pt x="905522" y="4229888"/>
                  </a:cubicBezTo>
                  <a:cubicBezTo>
                    <a:pt x="617434" y="4261748"/>
                    <a:pt x="50307" y="4096723"/>
                    <a:pt x="0" y="4043457"/>
                  </a:cubicBezTo>
                  <a:lnTo>
                    <a:pt x="603681" y="3910292"/>
                  </a:lnTo>
                  <a:cubicBezTo>
                    <a:pt x="797510" y="3855546"/>
                    <a:pt x="1088993" y="3771208"/>
                    <a:pt x="1162974" y="3714983"/>
                  </a:cubicBezTo>
                  <a:lnTo>
                    <a:pt x="1321986" y="3594135"/>
                  </a:lnTo>
                  <a:lnTo>
                    <a:pt x="1201558" y="3520973"/>
                  </a:lnTo>
                  <a:cubicBezTo>
                    <a:pt x="756224" y="3220111"/>
                    <a:pt x="463429" y="2710608"/>
                    <a:pt x="463429" y="2132719"/>
                  </a:cubicBezTo>
                  <a:cubicBezTo>
                    <a:pt x="463429" y="1728197"/>
                    <a:pt x="606899" y="1357184"/>
                    <a:pt x="845730" y="1067787"/>
                  </a:cubicBezTo>
                  <a:lnTo>
                    <a:pt x="867751" y="1043558"/>
                  </a:lnTo>
                  <a:lnTo>
                    <a:pt x="896497" y="979929"/>
                  </a:lnTo>
                  <a:cubicBezTo>
                    <a:pt x="1026044" y="757394"/>
                    <a:pt x="1317146" y="603026"/>
                    <a:pt x="1570066" y="460108"/>
                  </a:cubicBezTo>
                  <a:cubicBezTo>
                    <a:pt x="1859118" y="296773"/>
                    <a:pt x="2133010" y="184040"/>
                    <a:pt x="2585760" y="99628"/>
                  </a:cubicBezTo>
                  <a:cubicBezTo>
                    <a:pt x="3038510" y="15216"/>
                    <a:pt x="3161935" y="35907"/>
                    <a:pt x="3450023" y="4047"/>
                  </a:cubicBezTo>
                  <a:cubicBezTo>
                    <a:pt x="3486034" y="65"/>
                    <a:pt x="3526405" y="-842"/>
                    <a:pt x="3569582" y="726"/>
                  </a:cubicBezTo>
                  <a:close/>
                </a:path>
              </a:pathLst>
            </a:cu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grpSp>
      <p:grpSp>
        <p:nvGrpSpPr>
          <p:cNvPr id="47" name="Fuel Gallons" descr="752 thousand gallons of fuel costing $25.6 million dollars.">
            <a:extLst>
              <a:ext uri="{FF2B5EF4-FFF2-40B4-BE49-F238E27FC236}">
                <a16:creationId xmlns:a16="http://schemas.microsoft.com/office/drawing/2014/main" id="{2199958D-A90A-A57F-565A-D1A88ECF1D42}"/>
              </a:ext>
            </a:extLst>
          </p:cNvPr>
          <p:cNvGrpSpPr/>
          <p:nvPr/>
        </p:nvGrpSpPr>
        <p:grpSpPr>
          <a:xfrm>
            <a:off x="4700533" y="3059200"/>
            <a:ext cx="1748079" cy="999264"/>
            <a:chOff x="4655994" y="3764186"/>
            <a:chExt cx="2141302" cy="1058564"/>
          </a:xfrm>
        </p:grpSpPr>
        <p:sp>
          <p:nvSpPr>
            <p:cNvPr id="43" name="3D-PRINTED FACE SHIELDS">
              <a:extLst>
                <a:ext uri="{FF2B5EF4-FFF2-40B4-BE49-F238E27FC236}">
                  <a16:creationId xmlns:a16="http://schemas.microsoft.com/office/drawing/2014/main" id="{56C3093E-49FF-1D99-8D45-7F32FA571F33}"/>
                </a:ext>
                <a:ext uri="{C183D7F6-B498-43B3-948B-1728B52AA6E4}">
                  <adec:decorative xmlns:adec="http://schemas.microsoft.com/office/drawing/2017/decorative" val="1"/>
                </a:ext>
              </a:extLst>
            </p:cNvPr>
            <p:cNvSpPr txBox="1"/>
            <p:nvPr/>
          </p:nvSpPr>
          <p:spPr>
            <a:xfrm>
              <a:off x="5353570" y="3764186"/>
              <a:ext cx="1080519" cy="489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lang="en-US" sz="2400" kern="0">
                  <a:solidFill>
                    <a:schemeClr val="tx2"/>
                  </a:solidFill>
                  <a:latin typeface="Bahnschrift SemiBold" panose="020B0502040204020203" pitchFamily="34" charset="0"/>
                  <a:sym typeface="Arial"/>
                </a:rPr>
                <a:t>623K</a:t>
              </a:r>
              <a:endParaRPr kumimoji="0" sz="90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pic>
          <p:nvPicPr>
            <p:cNvPr id="44" name="Graphic 43">
              <a:extLst>
                <a:ext uri="{FF2B5EF4-FFF2-40B4-BE49-F238E27FC236}">
                  <a16:creationId xmlns:a16="http://schemas.microsoft.com/office/drawing/2014/main" id="{90DE4299-6920-EEE6-8AC5-DEFB40F85177}"/>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655994" y="3893920"/>
              <a:ext cx="928830" cy="928830"/>
            </a:xfrm>
            <a:prstGeom prst="rect">
              <a:avLst/>
            </a:prstGeom>
          </p:spPr>
        </p:pic>
        <p:sp>
          <p:nvSpPr>
            <p:cNvPr id="45" name="3D-PRINTED FACE SHIELDS">
              <a:extLst>
                <a:ext uri="{FF2B5EF4-FFF2-40B4-BE49-F238E27FC236}">
                  <a16:creationId xmlns:a16="http://schemas.microsoft.com/office/drawing/2014/main" id="{4D9399C1-8793-BD12-A2D6-D6EC3EA4FC51}"/>
                </a:ext>
                <a:ext uri="{C183D7F6-B498-43B3-948B-1728B52AA6E4}">
                  <adec:decorative xmlns:adec="http://schemas.microsoft.com/office/drawing/2017/decorative" val="1"/>
                </a:ext>
              </a:extLst>
            </p:cNvPr>
            <p:cNvSpPr txBox="1"/>
            <p:nvPr/>
          </p:nvSpPr>
          <p:spPr>
            <a:xfrm>
              <a:off x="5252277" y="4208941"/>
              <a:ext cx="1545019" cy="293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r" defTabSz="457200" rtl="0" eaLnBrk="1" fontAlgn="auto" latinLnBrk="0" hangingPunct="0">
                <a:lnSpc>
                  <a:spcPct val="100000"/>
                </a:lnSpc>
                <a:spcBef>
                  <a:spcPts val="0"/>
                </a:spcBef>
                <a:spcAft>
                  <a:spcPts val="0"/>
                </a:spcAft>
                <a:buClrTx/>
                <a:buSzTx/>
                <a:tabLst/>
                <a:defRPr/>
              </a:pPr>
              <a:r>
                <a:rPr kumimoji="0" lang="en-US" sz="1200" i="0" u="none" strike="noStrike" kern="0" cap="none" spc="0" normalizeH="0" baseline="0" noProof="0" err="1">
                  <a:ln>
                    <a:noFill/>
                  </a:ln>
                  <a:solidFill>
                    <a:schemeClr val="tx2"/>
                  </a:solidFill>
                  <a:effectLst/>
                  <a:uLnTx/>
                  <a:uFillTx/>
                  <a:latin typeface="Arial"/>
                  <a:ea typeface="+mn-ea"/>
                  <a:cs typeface="Arial"/>
                  <a:sym typeface="Arial"/>
                </a:rPr>
                <a:t>Fue</a:t>
              </a:r>
              <a:r>
                <a:rPr lang="en-US" sz="1200" kern="0">
                  <a:solidFill>
                    <a:schemeClr val="tx2"/>
                  </a:solidFill>
                  <a:latin typeface="Arial"/>
                  <a:cs typeface="Arial"/>
                  <a:sym typeface="Arial"/>
                </a:rPr>
                <a:t>l Gallons</a:t>
              </a:r>
              <a:endParaRPr kumimoji="0" lang="en-US" sz="120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46" name="3D-PRINTED FACE SHIELDS">
              <a:extLst>
                <a:ext uri="{FF2B5EF4-FFF2-40B4-BE49-F238E27FC236}">
                  <a16:creationId xmlns:a16="http://schemas.microsoft.com/office/drawing/2014/main" id="{82B8B744-5479-67AD-6565-31F8094449FE}"/>
                </a:ext>
                <a:ext uri="{C183D7F6-B498-43B3-948B-1728B52AA6E4}">
                  <adec:decorative xmlns:adec="http://schemas.microsoft.com/office/drawing/2017/decorative" val="1"/>
                </a:ext>
              </a:extLst>
            </p:cNvPr>
            <p:cNvSpPr txBox="1"/>
            <p:nvPr/>
          </p:nvSpPr>
          <p:spPr>
            <a:xfrm>
              <a:off x="5466161" y="4488292"/>
              <a:ext cx="708305"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100" i="1" u="none" strike="noStrike" kern="0" cap="none" spc="0" normalizeH="0" baseline="0" noProof="0">
                  <a:ln>
                    <a:noFill/>
                  </a:ln>
                  <a:solidFill>
                    <a:schemeClr val="tx2"/>
                  </a:solidFill>
                  <a:effectLst/>
                  <a:uLnTx/>
                  <a:uFillTx/>
                  <a:latin typeface="Arial"/>
                  <a:ea typeface="+mn-ea"/>
                  <a:cs typeface="Arial"/>
                  <a:sym typeface="Arial"/>
                </a:rPr>
                <a:t>$16.8M</a:t>
              </a:r>
            </a:p>
          </p:txBody>
        </p:sp>
      </p:grpSp>
      <p:grpSp>
        <p:nvGrpSpPr>
          <p:cNvPr id="53" name="Hurricane Meals" descr="809 thousand meals costing $5.5 million dollars.">
            <a:extLst>
              <a:ext uri="{FF2B5EF4-FFF2-40B4-BE49-F238E27FC236}">
                <a16:creationId xmlns:a16="http://schemas.microsoft.com/office/drawing/2014/main" id="{B8F43E22-76F6-8A19-4AA0-58C80ABC6147}"/>
              </a:ext>
            </a:extLst>
          </p:cNvPr>
          <p:cNvGrpSpPr/>
          <p:nvPr/>
        </p:nvGrpSpPr>
        <p:grpSpPr>
          <a:xfrm>
            <a:off x="7130846" y="3123374"/>
            <a:ext cx="1855238" cy="1106903"/>
            <a:chOff x="4518489" y="5044153"/>
            <a:chExt cx="2087685" cy="1124878"/>
          </a:xfrm>
        </p:grpSpPr>
        <p:pic>
          <p:nvPicPr>
            <p:cNvPr id="49" name="Graphic 48">
              <a:extLst>
                <a:ext uri="{FF2B5EF4-FFF2-40B4-BE49-F238E27FC236}">
                  <a16:creationId xmlns:a16="http://schemas.microsoft.com/office/drawing/2014/main" id="{59EB62DA-F5D7-1697-A71C-C3271AE4D880}"/>
                </a:ext>
                <a:ext uri="{C183D7F6-B498-43B3-948B-1728B52AA6E4}">
                  <adec:decorative xmlns:adec="http://schemas.microsoft.com/office/drawing/2017/decorative" val="1"/>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652243" y="5131036"/>
              <a:ext cx="965538" cy="1037995"/>
            </a:xfrm>
            <a:prstGeom prst="rect">
              <a:avLst/>
            </a:prstGeom>
          </p:spPr>
        </p:pic>
        <p:sp>
          <p:nvSpPr>
            <p:cNvPr id="50" name="3D-PRINTED FACE SHIELDS">
              <a:extLst>
                <a:ext uri="{FF2B5EF4-FFF2-40B4-BE49-F238E27FC236}">
                  <a16:creationId xmlns:a16="http://schemas.microsoft.com/office/drawing/2014/main" id="{83805708-00D0-7248-4E95-2B1396D8DEAD}"/>
                </a:ext>
                <a:ext uri="{C183D7F6-B498-43B3-948B-1728B52AA6E4}">
                  <adec:decorative xmlns:adec="http://schemas.microsoft.com/office/drawing/2017/decorative" val="1"/>
                </a:ext>
              </a:extLst>
            </p:cNvPr>
            <p:cNvSpPr txBox="1"/>
            <p:nvPr/>
          </p:nvSpPr>
          <p:spPr>
            <a:xfrm>
              <a:off x="5525654" y="5044153"/>
              <a:ext cx="1080520" cy="469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lang="en-US" sz="2400" kern="0">
                  <a:solidFill>
                    <a:schemeClr val="tx2"/>
                  </a:solidFill>
                  <a:latin typeface="Bahnschrift SemiBold" panose="020B0502040204020203" pitchFamily="34" charset="0"/>
                  <a:sym typeface="Arial"/>
                </a:rPr>
                <a:t>3M</a:t>
              </a:r>
              <a:r>
                <a:rPr lang="en-US" sz="2000" kern="0">
                  <a:solidFill>
                    <a:schemeClr val="tx2"/>
                  </a:solidFill>
                  <a:latin typeface="Bahnschrift SemiBold" panose="020B0502040204020203" pitchFamily="34" charset="0"/>
                  <a:sym typeface="Arial"/>
                </a:rPr>
                <a:t> </a:t>
              </a:r>
              <a:endParaRPr kumimoji="0" sz="80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sp>
          <p:nvSpPr>
            <p:cNvPr id="51" name="3D-PRINTED FACE SHIELDS">
              <a:extLst>
                <a:ext uri="{FF2B5EF4-FFF2-40B4-BE49-F238E27FC236}">
                  <a16:creationId xmlns:a16="http://schemas.microsoft.com/office/drawing/2014/main" id="{A9E21D22-800C-AF75-38D0-2DF01F6BE5C9}"/>
                </a:ext>
                <a:ext uri="{C183D7F6-B498-43B3-948B-1728B52AA6E4}">
                  <adec:decorative xmlns:adec="http://schemas.microsoft.com/office/drawing/2017/decorative" val="1"/>
                </a:ext>
              </a:extLst>
            </p:cNvPr>
            <p:cNvSpPr txBox="1"/>
            <p:nvPr/>
          </p:nvSpPr>
          <p:spPr>
            <a:xfrm>
              <a:off x="4518489" y="5558491"/>
              <a:ext cx="1679291" cy="281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r" defTabSz="457200" rtl="0" eaLnBrk="1" fontAlgn="auto" latinLnBrk="0" hangingPunct="0">
                <a:lnSpc>
                  <a:spcPct val="100000"/>
                </a:lnSpc>
                <a:spcBef>
                  <a:spcPts val="0"/>
                </a:spcBef>
                <a:spcAft>
                  <a:spcPts val="0"/>
                </a:spcAft>
                <a:buClrTx/>
                <a:buSzTx/>
                <a:tabLst/>
                <a:defRPr/>
              </a:pPr>
              <a:r>
                <a:rPr kumimoji="0" lang="en-US" sz="1200" i="0" u="none" strike="noStrike" kern="0" cap="none" spc="0" normalizeH="0" baseline="0" noProof="0">
                  <a:ln>
                    <a:noFill/>
                  </a:ln>
                  <a:solidFill>
                    <a:schemeClr val="tx2"/>
                  </a:solidFill>
                  <a:effectLst/>
                  <a:uLnTx/>
                  <a:uFillTx/>
                  <a:latin typeface="Arial"/>
                  <a:ea typeface="+mn-ea"/>
                  <a:cs typeface="Arial"/>
                  <a:sym typeface="Arial"/>
                </a:rPr>
                <a:t>Meals</a:t>
              </a:r>
            </a:p>
          </p:txBody>
        </p:sp>
        <p:sp>
          <p:nvSpPr>
            <p:cNvPr id="52" name="3D-PRINTED FACE SHIELDS">
              <a:extLst>
                <a:ext uri="{FF2B5EF4-FFF2-40B4-BE49-F238E27FC236}">
                  <a16:creationId xmlns:a16="http://schemas.microsoft.com/office/drawing/2014/main" id="{0D021D2F-73CA-B4A4-6C8E-DED044635718}"/>
                </a:ext>
                <a:ext uri="{C183D7F6-B498-43B3-948B-1728B52AA6E4}">
                  <adec:decorative xmlns:adec="http://schemas.microsoft.com/office/drawing/2017/decorative" val="1"/>
                </a:ext>
              </a:extLst>
            </p:cNvPr>
            <p:cNvSpPr txBox="1"/>
            <p:nvPr/>
          </p:nvSpPr>
          <p:spPr>
            <a:xfrm>
              <a:off x="5515906" y="5824512"/>
              <a:ext cx="708305" cy="2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100" i="1" u="none" strike="noStrike" kern="0" cap="none" spc="0" normalizeH="0" baseline="0" noProof="0">
                  <a:ln>
                    <a:noFill/>
                  </a:ln>
                  <a:solidFill>
                    <a:schemeClr val="tx2"/>
                  </a:solidFill>
                  <a:effectLst/>
                  <a:uLnTx/>
                  <a:uFillTx/>
                  <a:latin typeface="Arial"/>
                  <a:ea typeface="+mn-ea"/>
                  <a:cs typeface="Arial"/>
                  <a:sym typeface="Arial"/>
                </a:rPr>
                <a:t>$19.2M</a:t>
              </a:r>
            </a:p>
          </p:txBody>
        </p:sp>
      </p:grpSp>
      <p:grpSp>
        <p:nvGrpSpPr>
          <p:cNvPr id="59" name="Generators" descr="126 leased generators costing $6.1 million dollars.">
            <a:extLst>
              <a:ext uri="{FF2B5EF4-FFF2-40B4-BE49-F238E27FC236}">
                <a16:creationId xmlns:a16="http://schemas.microsoft.com/office/drawing/2014/main" id="{9E372071-947C-0495-35C0-71B309EBAE48}"/>
              </a:ext>
            </a:extLst>
          </p:cNvPr>
          <p:cNvGrpSpPr/>
          <p:nvPr/>
        </p:nvGrpSpPr>
        <p:grpSpPr>
          <a:xfrm>
            <a:off x="4716697" y="4092490"/>
            <a:ext cx="2135808" cy="1132920"/>
            <a:chOff x="6834520" y="3786766"/>
            <a:chExt cx="2571957" cy="1272105"/>
          </a:xfrm>
        </p:grpSpPr>
        <p:pic>
          <p:nvPicPr>
            <p:cNvPr id="55" name="Graphic 54">
              <a:extLst>
                <a:ext uri="{FF2B5EF4-FFF2-40B4-BE49-F238E27FC236}">
                  <a16:creationId xmlns:a16="http://schemas.microsoft.com/office/drawing/2014/main" id="{0BD760EE-E9F3-DA69-3CE2-70FB1B5B607D}"/>
                </a:ex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l="12569" t="11880" r="13884" b="19593"/>
            <a:stretch/>
          </p:blipFill>
          <p:spPr>
            <a:xfrm>
              <a:off x="6834520" y="4180760"/>
              <a:ext cx="817338" cy="761546"/>
            </a:xfrm>
            <a:prstGeom prst="rect">
              <a:avLst/>
            </a:prstGeom>
          </p:spPr>
        </p:pic>
        <p:sp>
          <p:nvSpPr>
            <p:cNvPr id="56" name="3D-PRINTED FACE SHIELDS">
              <a:extLst>
                <a:ext uri="{FF2B5EF4-FFF2-40B4-BE49-F238E27FC236}">
                  <a16:creationId xmlns:a16="http://schemas.microsoft.com/office/drawing/2014/main" id="{C84B499C-79E1-E930-8935-99D7B1B6C5E0}"/>
                </a:ext>
                <a:ext uri="{C183D7F6-B498-43B3-948B-1728B52AA6E4}">
                  <adec:decorative xmlns:adec="http://schemas.microsoft.com/office/drawing/2017/decorative" val="1"/>
                </a:ext>
              </a:extLst>
            </p:cNvPr>
            <p:cNvSpPr txBox="1"/>
            <p:nvPr/>
          </p:nvSpPr>
          <p:spPr>
            <a:xfrm>
              <a:off x="7861458" y="3786766"/>
              <a:ext cx="1545019" cy="518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tx2"/>
                  </a:solidFill>
                  <a:effectLst/>
                  <a:uLnTx/>
                  <a:uFillTx/>
                  <a:latin typeface="Bahnschrift SemiBold" panose="020B0502040204020203" pitchFamily="34" charset="0"/>
                  <a:ea typeface="+mn-ea"/>
                  <a:cs typeface="+mn-cs"/>
                  <a:sym typeface="Arial"/>
                </a:rPr>
                <a:t>84</a:t>
              </a:r>
              <a:endParaRPr kumimoji="0" sz="90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sp>
          <p:nvSpPr>
            <p:cNvPr id="57" name="3D-PRINTED FACE SHIELDS">
              <a:extLst>
                <a:ext uri="{FF2B5EF4-FFF2-40B4-BE49-F238E27FC236}">
                  <a16:creationId xmlns:a16="http://schemas.microsoft.com/office/drawing/2014/main" id="{69597C1F-46C1-6E82-2C3C-4605DAF38353}"/>
                </a:ext>
                <a:ext uri="{C183D7F6-B498-43B3-948B-1728B52AA6E4}">
                  <adec:decorative xmlns:adec="http://schemas.microsoft.com/office/drawing/2017/decorative" val="1"/>
                </a:ext>
              </a:extLst>
            </p:cNvPr>
            <p:cNvSpPr txBox="1"/>
            <p:nvPr/>
          </p:nvSpPr>
          <p:spPr>
            <a:xfrm>
              <a:off x="7344704" y="4233188"/>
              <a:ext cx="167929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ctr" defTabSz="457200" rtl="0" eaLnBrk="1" fontAlgn="auto" latinLnBrk="0" hangingPunct="0">
                <a:lnSpc>
                  <a:spcPct val="100000"/>
                </a:lnSpc>
                <a:spcBef>
                  <a:spcPts val="0"/>
                </a:spcBef>
                <a:spcAft>
                  <a:spcPts val="0"/>
                </a:spcAft>
                <a:buClrTx/>
                <a:buSzTx/>
                <a:tabLst/>
                <a:defRPr/>
              </a:pPr>
              <a:r>
                <a:rPr kumimoji="0" lang="en-US" sz="1400" i="0" u="none" strike="noStrike" kern="0" cap="none" spc="0" normalizeH="0" baseline="0" noProof="0">
                  <a:ln>
                    <a:noFill/>
                  </a:ln>
                  <a:solidFill>
                    <a:schemeClr val="tx2"/>
                  </a:solidFill>
                  <a:effectLst/>
                  <a:uLnTx/>
                  <a:uFillTx/>
                  <a:latin typeface="Arial"/>
                  <a:ea typeface="+mn-ea"/>
                  <a:cs typeface="Arial"/>
                  <a:sym typeface="Arial"/>
                </a:rPr>
                <a:t>Leased Generators</a:t>
              </a:r>
            </a:p>
          </p:txBody>
        </p:sp>
        <p:sp>
          <p:nvSpPr>
            <p:cNvPr id="58" name="3D-PRINTED FACE SHIELDS">
              <a:extLst>
                <a:ext uri="{FF2B5EF4-FFF2-40B4-BE49-F238E27FC236}">
                  <a16:creationId xmlns:a16="http://schemas.microsoft.com/office/drawing/2014/main" id="{015E9C33-1F46-7FD2-32F5-FA40245B0B28}"/>
                </a:ext>
                <a:ext uri="{C183D7F6-B498-43B3-948B-1728B52AA6E4}">
                  <adec:decorative xmlns:adec="http://schemas.microsoft.com/office/drawing/2017/decorative" val="1"/>
                </a:ext>
              </a:extLst>
            </p:cNvPr>
            <p:cNvSpPr txBox="1"/>
            <p:nvPr/>
          </p:nvSpPr>
          <p:spPr>
            <a:xfrm>
              <a:off x="7861611" y="4747842"/>
              <a:ext cx="708305" cy="3110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200" i="1" u="none" strike="noStrike" kern="0" cap="none" spc="0" normalizeH="0" baseline="0" noProof="0">
                  <a:ln>
                    <a:noFill/>
                  </a:ln>
                  <a:solidFill>
                    <a:schemeClr val="tx2"/>
                  </a:solidFill>
                  <a:effectLst/>
                  <a:uLnTx/>
                  <a:uFillTx/>
                  <a:latin typeface="Arial"/>
                  <a:ea typeface="+mn-ea"/>
                  <a:cs typeface="Arial"/>
                  <a:sym typeface="Arial"/>
                </a:rPr>
                <a:t>$4.3</a:t>
              </a:r>
              <a:r>
                <a:rPr lang="en-US" sz="1200" i="1" kern="0">
                  <a:solidFill>
                    <a:schemeClr val="tx2"/>
                  </a:solidFill>
                  <a:latin typeface="Arial"/>
                  <a:cs typeface="Arial"/>
                  <a:sym typeface="Arial"/>
                </a:rPr>
                <a:t>M</a:t>
              </a:r>
              <a:endParaRPr kumimoji="0" lang="en-US" sz="1200" i="1" u="none" strike="noStrike" kern="0" cap="none" spc="0" normalizeH="0" baseline="0" noProof="0">
                <a:ln>
                  <a:noFill/>
                </a:ln>
                <a:solidFill>
                  <a:schemeClr val="tx2"/>
                </a:solidFill>
                <a:effectLst/>
                <a:uLnTx/>
                <a:uFillTx/>
                <a:latin typeface="Arial"/>
                <a:ea typeface="+mn-ea"/>
                <a:cs typeface="Arial"/>
                <a:sym typeface="Arial"/>
              </a:endParaRPr>
            </a:p>
          </p:txBody>
        </p:sp>
      </p:grpSp>
      <p:cxnSp>
        <p:nvCxnSpPr>
          <p:cNvPr id="61" name="Straight Connector 60">
            <a:extLst>
              <a:ext uri="{FF2B5EF4-FFF2-40B4-BE49-F238E27FC236}">
                <a16:creationId xmlns:a16="http://schemas.microsoft.com/office/drawing/2014/main" id="{76070EC5-452D-5C14-09F7-599F217FC49E}"/>
              </a:ext>
              <a:ext uri="{C183D7F6-B498-43B3-948B-1728B52AA6E4}">
                <adec:decorative xmlns:adec="http://schemas.microsoft.com/office/drawing/2017/decorative" val="1"/>
              </a:ext>
            </a:extLst>
          </p:cNvPr>
          <p:cNvCxnSpPr>
            <a:cxnSpLocks/>
          </p:cNvCxnSpPr>
          <p:nvPr/>
        </p:nvCxnSpPr>
        <p:spPr>
          <a:xfrm>
            <a:off x="4613935" y="1652046"/>
            <a:ext cx="0" cy="4821630"/>
          </a:xfrm>
          <a:prstGeom prst="line">
            <a:avLst/>
          </a:prstGeom>
        </p:spPr>
        <p:style>
          <a:lnRef idx="1">
            <a:schemeClr val="accent1"/>
          </a:lnRef>
          <a:fillRef idx="0">
            <a:schemeClr val="accent1"/>
          </a:fillRef>
          <a:effectRef idx="0">
            <a:schemeClr val="accent1"/>
          </a:effectRef>
          <a:fontRef idx="minor">
            <a:schemeClr val="tx1"/>
          </a:fontRef>
        </p:style>
      </p:cxnSp>
      <p:sp>
        <p:nvSpPr>
          <p:cNvPr id="63" name="3D-PRINTED FACE SHIELDS">
            <a:extLst>
              <a:ext uri="{FF2B5EF4-FFF2-40B4-BE49-F238E27FC236}">
                <a16:creationId xmlns:a16="http://schemas.microsoft.com/office/drawing/2014/main" id="{9EF1D435-9B35-0B11-1E21-28021C312B44}"/>
              </a:ext>
              <a:ext uri="{C183D7F6-B498-43B3-948B-1728B52AA6E4}">
                <adec:decorative xmlns:adec="http://schemas.microsoft.com/office/drawing/2017/decorative" val="1"/>
              </a:ext>
            </a:extLst>
          </p:cNvPr>
          <p:cNvSpPr txBox="1"/>
          <p:nvPr/>
        </p:nvSpPr>
        <p:spPr>
          <a:xfrm>
            <a:off x="7292985" y="4215465"/>
            <a:ext cx="1601417"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400" i="0" u="none" strike="noStrike" kern="0" cap="none" spc="0" normalizeH="0" baseline="0" noProof="0">
                <a:ln>
                  <a:noFill/>
                </a:ln>
                <a:solidFill>
                  <a:schemeClr val="tx2"/>
                </a:solidFill>
                <a:effectLst/>
                <a:uLnTx/>
                <a:uFillTx/>
                <a:latin typeface="Arial"/>
                <a:ea typeface="+mn-ea"/>
                <a:cs typeface="Arial"/>
                <a:sym typeface="Arial"/>
              </a:rPr>
              <a:t>Portable Wastewater Treatment Plants</a:t>
            </a:r>
          </a:p>
          <a:p>
            <a:pPr marR="0" lvl="0" defTabSz="457200" rtl="0" eaLnBrk="1" fontAlgn="auto" latinLnBrk="0" hangingPunct="0">
              <a:lnSpc>
                <a:spcPct val="100000"/>
              </a:lnSpc>
              <a:spcBef>
                <a:spcPts val="0"/>
              </a:spcBef>
              <a:spcAft>
                <a:spcPts val="0"/>
              </a:spcAft>
              <a:buClrTx/>
              <a:buSzTx/>
              <a:tabLst/>
              <a:defRPr/>
            </a:pPr>
            <a:r>
              <a:rPr lang="en-US" sz="1200" kern="0">
                <a:solidFill>
                  <a:schemeClr val="tx2"/>
                </a:solidFill>
                <a:latin typeface="Arial"/>
                <a:cs typeface="Arial"/>
                <a:sym typeface="Arial"/>
              </a:rPr>
              <a:t>$8.4M</a:t>
            </a:r>
            <a:endParaRPr kumimoji="0" lang="en-US" sz="1200" i="0" u="none" strike="noStrike" kern="0" cap="none" spc="0" normalizeH="0" baseline="0" noProof="0">
              <a:ln>
                <a:noFill/>
              </a:ln>
              <a:solidFill>
                <a:schemeClr val="tx2"/>
              </a:solidFill>
              <a:effectLst/>
              <a:uLnTx/>
              <a:uFillTx/>
              <a:latin typeface="Arial"/>
              <a:ea typeface="+mn-ea"/>
              <a:cs typeface="Arial"/>
              <a:sym typeface="Arial"/>
            </a:endParaRPr>
          </a:p>
        </p:txBody>
      </p:sp>
      <p:sp>
        <p:nvSpPr>
          <p:cNvPr id="65" name="3D-PRINTED FACE SHIELDS">
            <a:extLst>
              <a:ext uri="{FF2B5EF4-FFF2-40B4-BE49-F238E27FC236}">
                <a16:creationId xmlns:a16="http://schemas.microsoft.com/office/drawing/2014/main" id="{939FF168-0F84-FAF5-C4BC-AD18DE59BBA9}"/>
              </a:ext>
              <a:ext uri="{C183D7F6-B498-43B3-948B-1728B52AA6E4}">
                <adec:decorative xmlns:adec="http://schemas.microsoft.com/office/drawing/2017/decorative" val="1"/>
              </a:ext>
            </a:extLst>
          </p:cNvPr>
          <p:cNvSpPr txBox="1"/>
          <p:nvPr/>
        </p:nvSpPr>
        <p:spPr>
          <a:xfrm>
            <a:off x="7307033" y="5488177"/>
            <a:ext cx="160141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400" i="0" u="none" strike="noStrike" kern="0" cap="none" spc="0" normalizeH="0" baseline="0" noProof="0">
                <a:ln>
                  <a:noFill/>
                </a:ln>
                <a:solidFill>
                  <a:schemeClr val="tx2"/>
                </a:solidFill>
                <a:effectLst/>
                <a:uLnTx/>
                <a:uFillTx/>
                <a:latin typeface="Arial"/>
                <a:ea typeface="+mn-ea"/>
                <a:cs typeface="Arial"/>
                <a:sym typeface="Arial"/>
              </a:rPr>
              <a:t>Multiple Training Exercises </a:t>
            </a:r>
            <a:endParaRPr kumimoji="0" lang="en-US" sz="1200" i="0" u="none" strike="noStrike" kern="0" cap="none" spc="0" normalizeH="0" baseline="0" noProof="0">
              <a:ln>
                <a:noFill/>
              </a:ln>
              <a:solidFill>
                <a:schemeClr val="tx2"/>
              </a:solidFill>
              <a:effectLst/>
              <a:uLnTx/>
              <a:uFillTx/>
              <a:latin typeface="Arial"/>
              <a:ea typeface="+mn-ea"/>
              <a:cs typeface="Arial"/>
              <a:sym typeface="Arial"/>
            </a:endParaRPr>
          </a:p>
        </p:txBody>
      </p:sp>
      <p:grpSp>
        <p:nvGrpSpPr>
          <p:cNvPr id="74" name="Supported" descr="Supported $49 million dollars in total support and costs for 282 items including 43 critical items.">
            <a:extLst>
              <a:ext uri="{FF2B5EF4-FFF2-40B4-BE49-F238E27FC236}">
                <a16:creationId xmlns:a16="http://schemas.microsoft.com/office/drawing/2014/main" id="{1E580810-8791-1AA0-2A49-F5C0CFF61594}"/>
              </a:ext>
            </a:extLst>
          </p:cNvPr>
          <p:cNvGrpSpPr/>
          <p:nvPr/>
        </p:nvGrpSpPr>
        <p:grpSpPr>
          <a:xfrm>
            <a:off x="-271817" y="1612402"/>
            <a:ext cx="2801307" cy="2401264"/>
            <a:chOff x="-271817" y="1612402"/>
            <a:chExt cx="2801307" cy="2401264"/>
          </a:xfrm>
        </p:grpSpPr>
        <p:pic>
          <p:nvPicPr>
            <p:cNvPr id="67" name="Graphic 66">
              <a:extLst>
                <a:ext uri="{FF2B5EF4-FFF2-40B4-BE49-F238E27FC236}">
                  <a16:creationId xmlns:a16="http://schemas.microsoft.com/office/drawing/2014/main" id="{98FFD6AB-38F6-6DCC-FAC4-D5D3C3C125B7}"/>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72170" y="1702061"/>
              <a:ext cx="1369477" cy="1369477"/>
            </a:xfrm>
            <a:prstGeom prst="rect">
              <a:avLst/>
            </a:prstGeom>
          </p:spPr>
        </p:pic>
        <p:sp>
          <p:nvSpPr>
            <p:cNvPr id="68" name="3D-PRINTED FACE SHIELDS">
              <a:extLst>
                <a:ext uri="{FF2B5EF4-FFF2-40B4-BE49-F238E27FC236}">
                  <a16:creationId xmlns:a16="http://schemas.microsoft.com/office/drawing/2014/main" id="{9785AAAE-17F9-FCAD-BF1F-10B5B9522F66}"/>
                </a:ext>
                <a:ext uri="{C183D7F6-B498-43B3-948B-1728B52AA6E4}">
                  <adec:decorative xmlns:adec="http://schemas.microsoft.com/office/drawing/2017/decorative" val="1"/>
                </a:ext>
              </a:extLst>
            </p:cNvPr>
            <p:cNvSpPr txBox="1"/>
            <p:nvPr/>
          </p:nvSpPr>
          <p:spPr>
            <a:xfrm>
              <a:off x="-271817" y="3119264"/>
              <a:ext cx="2732061"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ctr" defTabSz="457200" rtl="0" eaLnBrk="1" fontAlgn="auto" latinLnBrk="0" hangingPunct="0">
                <a:lnSpc>
                  <a:spcPct val="100000"/>
                </a:lnSpc>
                <a:spcBef>
                  <a:spcPts val="0"/>
                </a:spcBef>
                <a:spcAft>
                  <a:spcPts val="0"/>
                </a:spcAft>
                <a:buClrTx/>
                <a:buSzTx/>
                <a:tabLst/>
                <a:defRPr/>
              </a:pPr>
              <a:r>
                <a:rPr kumimoji="0" lang="en-US" sz="1400" i="0" u="none" strike="noStrike" kern="0" cap="none" spc="0" normalizeH="0" baseline="0" noProof="0">
                  <a:ln>
                    <a:noFill/>
                  </a:ln>
                  <a:solidFill>
                    <a:schemeClr val="tx2"/>
                  </a:solidFill>
                  <a:effectLst/>
                  <a:uLnTx/>
                  <a:uFillTx/>
                  <a:latin typeface="Arial"/>
                  <a:ea typeface="+mn-ea"/>
                  <a:cs typeface="Arial"/>
                  <a:sym typeface="Arial"/>
                </a:rPr>
                <a:t>including</a:t>
              </a:r>
            </a:p>
          </p:txBody>
        </p:sp>
        <p:sp>
          <p:nvSpPr>
            <p:cNvPr id="69" name="3D-PRINTED FACE SHIELDS">
              <a:extLst>
                <a:ext uri="{FF2B5EF4-FFF2-40B4-BE49-F238E27FC236}">
                  <a16:creationId xmlns:a16="http://schemas.microsoft.com/office/drawing/2014/main" id="{54B0A6D2-2FA9-E833-24D6-444A4795D873}"/>
                </a:ext>
                <a:ext uri="{C183D7F6-B498-43B3-948B-1728B52AA6E4}">
                  <adec:decorative xmlns:adec="http://schemas.microsoft.com/office/drawing/2017/decorative" val="1"/>
                </a:ext>
              </a:extLst>
            </p:cNvPr>
            <p:cNvSpPr txBox="1"/>
            <p:nvPr/>
          </p:nvSpPr>
          <p:spPr>
            <a:xfrm>
              <a:off x="83504" y="3367335"/>
              <a:ext cx="94606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3600" kern="0">
                  <a:solidFill>
                    <a:schemeClr val="tx2"/>
                  </a:solidFill>
                  <a:latin typeface="Bahnschrift SemiBold" panose="020B0502040204020203" pitchFamily="34" charset="0"/>
                  <a:sym typeface="Arial"/>
                </a:rPr>
                <a:t>36</a:t>
              </a:r>
              <a:endParaRPr kumimoji="0" sz="120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sp>
          <p:nvSpPr>
            <p:cNvPr id="70" name="3D-PRINTED FACE SHIELDS">
              <a:extLst>
                <a:ext uri="{FF2B5EF4-FFF2-40B4-BE49-F238E27FC236}">
                  <a16:creationId xmlns:a16="http://schemas.microsoft.com/office/drawing/2014/main" id="{6B2B9659-A635-AC92-B86B-C12F89383F5A}"/>
                </a:ext>
                <a:ext uri="{C183D7F6-B498-43B3-948B-1728B52AA6E4}">
                  <adec:decorative xmlns:adec="http://schemas.microsoft.com/office/drawing/2017/decorative" val="1"/>
                </a:ext>
              </a:extLst>
            </p:cNvPr>
            <p:cNvSpPr txBox="1"/>
            <p:nvPr/>
          </p:nvSpPr>
          <p:spPr>
            <a:xfrm>
              <a:off x="931275" y="3457762"/>
              <a:ext cx="105332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400" i="0" u="none" strike="noStrike" kern="0" cap="none" spc="0" normalizeH="0" baseline="0" noProof="0">
                  <a:ln>
                    <a:noFill/>
                  </a:ln>
                  <a:solidFill>
                    <a:schemeClr val="tx2"/>
                  </a:solidFill>
                  <a:effectLst/>
                  <a:uLnTx/>
                  <a:uFillTx/>
                  <a:latin typeface="Arial"/>
                  <a:ea typeface="+mn-ea"/>
                  <a:cs typeface="Arial"/>
                  <a:sym typeface="Arial"/>
                </a:rPr>
                <a:t>Critical Items</a:t>
              </a:r>
            </a:p>
          </p:txBody>
        </p:sp>
        <p:sp>
          <p:nvSpPr>
            <p:cNvPr id="71" name="3D-PRINTED FACE SHIELDS">
              <a:extLst>
                <a:ext uri="{FF2B5EF4-FFF2-40B4-BE49-F238E27FC236}">
                  <a16:creationId xmlns:a16="http://schemas.microsoft.com/office/drawing/2014/main" id="{1ECEE94C-D988-6844-CCC6-FBCD26D0ADA0}"/>
                </a:ext>
                <a:ext uri="{C183D7F6-B498-43B3-948B-1728B52AA6E4}">
                  <adec:decorative xmlns:adec="http://schemas.microsoft.com/office/drawing/2017/decorative" val="1"/>
                </a:ext>
              </a:extLst>
            </p:cNvPr>
            <p:cNvSpPr txBox="1"/>
            <p:nvPr/>
          </p:nvSpPr>
          <p:spPr>
            <a:xfrm>
              <a:off x="-202571" y="1612402"/>
              <a:ext cx="273206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ctr" defTabSz="457200" rtl="0" eaLnBrk="1" fontAlgn="auto" latinLnBrk="0" hangingPunct="0">
                <a:lnSpc>
                  <a:spcPct val="100000"/>
                </a:lnSpc>
                <a:spcBef>
                  <a:spcPts val="0"/>
                </a:spcBef>
                <a:spcAft>
                  <a:spcPts val="0"/>
                </a:spcAft>
                <a:buClrTx/>
                <a:buSzTx/>
                <a:tabLst/>
                <a:defRPr/>
              </a:pPr>
              <a:r>
                <a:rPr kumimoji="0" lang="en-US" sz="1800" i="0" u="none" strike="noStrike" kern="0" cap="none" spc="0" normalizeH="0" baseline="0" noProof="0">
                  <a:ln>
                    <a:noFill/>
                  </a:ln>
                  <a:solidFill>
                    <a:schemeClr val="tx2"/>
                  </a:solidFill>
                  <a:effectLst/>
                  <a:uLnTx/>
                  <a:uFillTx/>
                  <a:latin typeface="Arial"/>
                  <a:ea typeface="+mn-ea"/>
                  <a:cs typeface="Arial"/>
                  <a:sym typeface="Arial"/>
                </a:rPr>
                <a:t>Supported</a:t>
              </a:r>
            </a:p>
          </p:txBody>
        </p:sp>
        <p:sp>
          <p:nvSpPr>
            <p:cNvPr id="72" name="3D-PRINTED FACE SHIELDS">
              <a:extLst>
                <a:ext uri="{FF2B5EF4-FFF2-40B4-BE49-F238E27FC236}">
                  <a16:creationId xmlns:a16="http://schemas.microsoft.com/office/drawing/2014/main" id="{F6E8A0ED-31D9-F857-246B-63D05E2D6D85}"/>
                </a:ext>
                <a:ext uri="{C183D7F6-B498-43B3-948B-1728B52AA6E4}">
                  <adec:decorative xmlns:adec="http://schemas.microsoft.com/office/drawing/2017/decorative" val="1"/>
                </a:ext>
              </a:extLst>
            </p:cNvPr>
            <p:cNvSpPr txBox="1"/>
            <p:nvPr/>
          </p:nvSpPr>
          <p:spPr>
            <a:xfrm>
              <a:off x="116319" y="1870957"/>
              <a:ext cx="2009857"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3600" kern="0">
                  <a:solidFill>
                    <a:schemeClr val="tx2"/>
                  </a:solidFill>
                  <a:sym typeface="Arial"/>
                </a:rPr>
                <a:t>$39.2M </a:t>
              </a:r>
            </a:p>
            <a:p>
              <a:pPr marL="0" marR="0" lvl="0" indent="0" algn="ctr" defTabSz="457200" rtl="0" eaLnBrk="1" fontAlgn="auto" latinLnBrk="0" hangingPunct="0">
                <a:lnSpc>
                  <a:spcPct val="100000"/>
                </a:lnSpc>
                <a:spcBef>
                  <a:spcPts val="0"/>
                </a:spcBef>
                <a:spcAft>
                  <a:spcPts val="0"/>
                </a:spcAft>
                <a:buClrTx/>
                <a:buSzTx/>
                <a:buFontTx/>
                <a:buNone/>
                <a:tabLst/>
                <a:defRPr/>
              </a:pPr>
              <a:endParaRPr lang="en-US" sz="1600" kern="0">
                <a:solidFill>
                  <a:schemeClr val="tx2"/>
                </a:solidFil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r>
                <a:rPr lang="en-US" sz="3600" kern="0">
                  <a:solidFill>
                    <a:schemeClr val="tx2"/>
                  </a:solidFill>
                  <a:sym typeface="Arial"/>
                </a:rPr>
                <a:t>322</a:t>
              </a:r>
              <a:r>
                <a:rPr lang="en-US" sz="4000" kern="0">
                  <a:solidFill>
                    <a:schemeClr val="tx2"/>
                  </a:solidFill>
                  <a:sym typeface="Arial"/>
                </a:rPr>
                <a:t> </a:t>
              </a:r>
              <a:r>
                <a:rPr lang="en-US" sz="1400" kern="0">
                  <a:solidFill>
                    <a:schemeClr val="tx2"/>
                  </a:solidFill>
                  <a:sym typeface="Arial"/>
                </a:rPr>
                <a:t>Items</a:t>
              </a:r>
              <a:endParaRPr kumimoji="0" sz="1400" b="1" i="0" u="none" strike="noStrike" kern="0" cap="none" spc="0" normalizeH="0" baseline="0" noProof="0">
                <a:ln>
                  <a:noFill/>
                </a:ln>
                <a:solidFill>
                  <a:schemeClr val="tx2"/>
                </a:solidFill>
                <a:effectLst/>
                <a:uLnTx/>
                <a:uFillTx/>
                <a:sym typeface="Arial"/>
              </a:endParaRPr>
            </a:p>
          </p:txBody>
        </p:sp>
        <p:sp>
          <p:nvSpPr>
            <p:cNvPr id="73" name="3D-PRINTED FACE SHIELDS">
              <a:extLst>
                <a:ext uri="{FF2B5EF4-FFF2-40B4-BE49-F238E27FC236}">
                  <a16:creationId xmlns:a16="http://schemas.microsoft.com/office/drawing/2014/main" id="{D96018E2-45E0-63E2-46E7-1B062B14D935}"/>
                </a:ext>
                <a:ext uri="{C183D7F6-B498-43B3-948B-1728B52AA6E4}">
                  <adec:decorative xmlns:adec="http://schemas.microsoft.com/office/drawing/2017/decorative" val="1"/>
                </a:ext>
              </a:extLst>
            </p:cNvPr>
            <p:cNvSpPr txBox="1"/>
            <p:nvPr/>
          </p:nvSpPr>
          <p:spPr>
            <a:xfrm>
              <a:off x="235840" y="2352329"/>
              <a:ext cx="185523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ctr" defTabSz="457200" rtl="0" eaLnBrk="1" fontAlgn="auto" latinLnBrk="0" hangingPunct="0">
                <a:lnSpc>
                  <a:spcPct val="100000"/>
                </a:lnSpc>
                <a:spcBef>
                  <a:spcPts val="0"/>
                </a:spcBef>
                <a:spcAft>
                  <a:spcPts val="0"/>
                </a:spcAft>
                <a:buClrTx/>
                <a:buSzTx/>
                <a:tabLst/>
                <a:defRPr/>
              </a:pPr>
              <a:r>
                <a:rPr kumimoji="0" lang="en-US" sz="1400" i="0" u="none" strike="noStrike" kern="0" cap="none" spc="0" normalizeH="0" baseline="0" noProof="0">
                  <a:ln>
                    <a:noFill/>
                  </a:ln>
                  <a:solidFill>
                    <a:schemeClr val="tx2"/>
                  </a:solidFill>
                  <a:effectLst/>
                  <a:uLnTx/>
                  <a:uFillTx/>
                  <a:latin typeface="Arial"/>
                  <a:ea typeface="+mn-ea"/>
                  <a:cs typeface="Arial"/>
                  <a:sym typeface="Arial"/>
                </a:rPr>
                <a:t>Total Support &amp; Costs</a:t>
              </a:r>
            </a:p>
          </p:txBody>
        </p:sp>
      </p:grpSp>
      <p:sp>
        <p:nvSpPr>
          <p:cNvPr id="76" name="3D-PRINTED FACE SHIELDS">
            <a:extLst>
              <a:ext uri="{FF2B5EF4-FFF2-40B4-BE49-F238E27FC236}">
                <a16:creationId xmlns:a16="http://schemas.microsoft.com/office/drawing/2014/main" id="{4648C515-690E-0F69-2596-A09184695C64}"/>
              </a:ext>
              <a:ext uri="{C183D7F6-B498-43B3-948B-1728B52AA6E4}">
                <adec:decorative xmlns:adec="http://schemas.microsoft.com/office/drawing/2017/decorative" val="1"/>
              </a:ext>
            </a:extLst>
          </p:cNvPr>
          <p:cNvSpPr txBox="1"/>
          <p:nvPr/>
        </p:nvSpPr>
        <p:spPr>
          <a:xfrm>
            <a:off x="5492939" y="5802992"/>
            <a:ext cx="92051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400" i="0" u="none" strike="noStrike" kern="0" cap="none" spc="0" normalizeH="0" baseline="0" noProof="0">
                <a:ln>
                  <a:noFill/>
                </a:ln>
                <a:solidFill>
                  <a:schemeClr val="tx2"/>
                </a:solidFill>
                <a:effectLst/>
                <a:uLnTx/>
                <a:uFillTx/>
                <a:latin typeface="Arial"/>
                <a:ea typeface="+mn-ea"/>
                <a:cs typeface="Arial"/>
                <a:sym typeface="Arial"/>
              </a:rPr>
              <a:t>Deployed Civilians</a:t>
            </a:r>
          </a:p>
        </p:txBody>
      </p:sp>
      <p:sp>
        <p:nvSpPr>
          <p:cNvPr id="78" name="3D-PRINTED FACE SHIELDS">
            <a:extLst>
              <a:ext uri="{FF2B5EF4-FFF2-40B4-BE49-F238E27FC236}">
                <a16:creationId xmlns:a16="http://schemas.microsoft.com/office/drawing/2014/main" id="{1C543F77-379F-051B-2898-EC31E447BDE4}"/>
              </a:ext>
              <a:ext uri="{C183D7F6-B498-43B3-948B-1728B52AA6E4}">
                <adec:decorative xmlns:adec="http://schemas.microsoft.com/office/drawing/2017/decorative" val="1"/>
              </a:ext>
            </a:extLst>
          </p:cNvPr>
          <p:cNvSpPr txBox="1"/>
          <p:nvPr/>
        </p:nvSpPr>
        <p:spPr>
          <a:xfrm>
            <a:off x="5715083" y="5295922"/>
            <a:ext cx="66397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lang="en-US" sz="2400" kern="0">
                <a:solidFill>
                  <a:schemeClr val="tx2"/>
                </a:solidFill>
                <a:latin typeface="Bahnschrift SemiBold" panose="020B0502040204020203" pitchFamily="34" charset="0"/>
                <a:sym typeface="Arial"/>
              </a:rPr>
              <a:t>41</a:t>
            </a:r>
            <a:endParaRPr kumimoji="0" sz="900" b="1" i="0" u="none" strike="noStrike" kern="0" cap="none" spc="0" normalizeH="0" baseline="0" noProof="0">
              <a:ln>
                <a:noFill/>
              </a:ln>
              <a:solidFill>
                <a:schemeClr val="tx2"/>
              </a:solidFill>
              <a:effectLst/>
              <a:uLnTx/>
              <a:uFillTx/>
              <a:latin typeface="Bahnschrift Light" panose="020B0502040204020203" pitchFamily="34" charset="0"/>
              <a:ea typeface="+mn-ea"/>
              <a:cs typeface="+mn-cs"/>
              <a:sym typeface="Arial"/>
            </a:endParaRPr>
          </a:p>
        </p:txBody>
      </p:sp>
      <p:pic>
        <p:nvPicPr>
          <p:cNvPr id="80" name="Graphic 79">
            <a:extLst>
              <a:ext uri="{FF2B5EF4-FFF2-40B4-BE49-F238E27FC236}">
                <a16:creationId xmlns:a16="http://schemas.microsoft.com/office/drawing/2014/main" id="{DF57AD60-DD44-2705-DC19-5EDDC891D327}"/>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712747" y="5590069"/>
            <a:ext cx="811760" cy="945795"/>
          </a:xfrm>
          <a:prstGeom prst="rect">
            <a:avLst/>
          </a:prstGeom>
        </p:spPr>
      </p:pic>
    </p:spTree>
    <p:extLst>
      <p:ext uri="{BB962C8B-B14F-4D97-AF65-F5344CB8AC3E}">
        <p14:creationId xmlns:p14="http://schemas.microsoft.com/office/powerpoint/2010/main" val="438217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3836-02BD-0048-9509-7DDE16AEED63}"/>
              </a:ext>
            </a:extLst>
          </p:cNvPr>
          <p:cNvSpPr>
            <a:spLocks noGrp="1"/>
          </p:cNvSpPr>
          <p:nvPr>
            <p:ph type="title"/>
          </p:nvPr>
        </p:nvSpPr>
        <p:spPr>
          <a:xfrm>
            <a:off x="3657600" y="-822960"/>
            <a:ext cx="5029200" cy="822960"/>
          </a:xfrm>
        </p:spPr>
        <p:txBody>
          <a:bodyPr vert="horz" lIns="91440" tIns="45720" rIns="91440" bIns="45720" rtlCol="0" anchor="b" anchorCtr="0">
            <a:normAutofit/>
          </a:bodyPr>
          <a:lstStyle/>
          <a:p>
            <a:r>
              <a:rPr lang="en-US" dirty="0"/>
              <a:t>End of Slide Presentation</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27</a:t>
            </a:fld>
            <a:endParaRPr lang="en-US"/>
          </a:p>
        </p:txBody>
      </p:sp>
    </p:spTree>
    <p:extLst>
      <p:ext uri="{BB962C8B-B14F-4D97-AF65-F5344CB8AC3E}">
        <p14:creationId xmlns:p14="http://schemas.microsoft.com/office/powerpoint/2010/main" val="1542517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DF4E9-D8BB-4388-ABD7-32559757A599}"/>
              </a:ext>
            </a:extLst>
          </p:cNvPr>
          <p:cNvSpPr>
            <a:spLocks noGrp="1"/>
          </p:cNvSpPr>
          <p:nvPr>
            <p:ph type="title"/>
          </p:nvPr>
        </p:nvSpPr>
        <p:spPr>
          <a:xfrm>
            <a:off x="3772684" y="390458"/>
            <a:ext cx="5029200" cy="822960"/>
          </a:xfrm>
        </p:spPr>
        <p:txBody>
          <a:bodyPr>
            <a:normAutofit fontScale="90000"/>
          </a:bodyPr>
          <a:lstStyle/>
          <a:p>
            <a:pPr lvl="0" eaLnBrk="1" hangingPunct="1">
              <a:lnSpc>
                <a:spcPts val="2480"/>
              </a:lnSpc>
              <a:defRPr/>
            </a:pPr>
            <a:r>
              <a:rPr lang="en-US" sz="2700" dirty="0">
                <a:solidFill>
                  <a:srgbClr val="002060"/>
                </a:solidFill>
                <a:latin typeface="+mj-lt"/>
                <a:cs typeface="Times New Roman" panose="02020603050405020304" pitchFamily="18" charset="0"/>
              </a:rPr>
              <a:t>DLA is … the Nation’s Combat </a:t>
            </a:r>
            <a:br>
              <a:rPr lang="en-US" sz="2700" dirty="0">
                <a:solidFill>
                  <a:srgbClr val="002060"/>
                </a:solidFill>
                <a:latin typeface="+mj-lt"/>
                <a:cs typeface="Times New Roman" panose="02020603050405020304" pitchFamily="18" charset="0"/>
              </a:rPr>
            </a:br>
            <a:r>
              <a:rPr lang="en-US" sz="2700" dirty="0">
                <a:solidFill>
                  <a:srgbClr val="002060"/>
                </a:solidFill>
                <a:latin typeface="+mj-lt"/>
                <a:cs typeface="Times New Roman" panose="02020603050405020304" pitchFamily="18" charset="0"/>
              </a:rPr>
              <a:t>Logistics Support Agency</a:t>
            </a:r>
            <a:br>
              <a:rPr lang="en-US" sz="2400" i="1" dirty="0">
                <a:solidFill>
                  <a:srgbClr val="002060"/>
                </a:solidFill>
                <a:latin typeface="+mj-lt"/>
                <a:cs typeface="Times New Roman" panose="02020603050405020304" pitchFamily="18" charset="0"/>
              </a:rPr>
            </a:br>
            <a:endParaRPr lang="en-US" dirty="0"/>
          </a:p>
        </p:txBody>
      </p:sp>
      <p:pic>
        <p:nvPicPr>
          <p:cNvPr id="6" name="GOCohm6EdXI" descr="PLEASE NOTE: This video may take a minute to load. It has open captions.&#10;&#10;As of June 2021&#10;">
            <a:extLst>
              <a:ext uri="{FF2B5EF4-FFF2-40B4-BE49-F238E27FC236}">
                <a16:creationId xmlns:a16="http://schemas.microsoft.com/office/drawing/2014/main" id="{67387579-911C-4903-81ED-CCF98389F6A4}"/>
              </a:ext>
            </a:extLst>
          </p:cNvPr>
          <p:cNvPicPr>
            <a:picLocks noRot="1" noChangeAspect="1"/>
          </p:cNvPicPr>
          <p:nvPr>
            <a:videoFile r:link="rId1"/>
          </p:nvPr>
        </p:nvPicPr>
        <p:blipFill>
          <a:blip r:embed="rId4"/>
          <a:stretch>
            <a:fillRect/>
          </a:stretch>
        </p:blipFill>
        <p:spPr>
          <a:xfrm>
            <a:off x="744265" y="1565289"/>
            <a:ext cx="7840948" cy="4410533"/>
          </a:xfrm>
          <a:prstGeom prst="rect">
            <a:avLst/>
          </a:prstGeom>
        </p:spPr>
      </p:pic>
      <p:sp>
        <p:nvSpPr>
          <p:cNvPr id="4" name="Slide Number Placeholder 3">
            <a:extLst>
              <a:ext uri="{FF2B5EF4-FFF2-40B4-BE49-F238E27FC236}">
                <a16:creationId xmlns:a16="http://schemas.microsoft.com/office/drawing/2014/main" id="{55B8B6F8-DA6F-47DA-A6BD-9ECA3A208271}"/>
              </a:ext>
              <a:ext uri="{C183D7F6-B498-43B3-948B-1728B52AA6E4}">
                <adec:decorative xmlns:adec="http://schemas.microsoft.com/office/drawing/2017/decorative" val="1"/>
              </a:ext>
            </a:extLst>
          </p:cNvPr>
          <p:cNvSpPr>
            <a:spLocks noGrp="1"/>
          </p:cNvSpPr>
          <p:nvPr>
            <p:ph type="sldNum" sz="quarter" idx="12"/>
          </p:nvPr>
        </p:nvSpPr>
        <p:spPr>
          <a:xfrm>
            <a:off x="8304030" y="6492875"/>
            <a:ext cx="435935" cy="365125"/>
          </a:xfrm>
        </p:spPr>
        <p:txBody>
          <a:bodyPr/>
          <a:lstStyle/>
          <a:p>
            <a:fld id="{0F70353F-5ECB-4B50-B3EA-C871EA4E3F32}" type="slidenum">
              <a:rPr lang="en-US" smtClean="0"/>
              <a:t>3</a:t>
            </a:fld>
            <a:endParaRPr lang="en-US" dirty="0"/>
          </a:p>
        </p:txBody>
      </p:sp>
    </p:spTree>
    <p:extLst>
      <p:ext uri="{BB962C8B-B14F-4D97-AF65-F5344CB8AC3E}">
        <p14:creationId xmlns:p14="http://schemas.microsoft.com/office/powerpoint/2010/main" val="174879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217FB0-8997-47FB-911E-2F9A0215C7E0}"/>
              </a:ext>
              <a:ext uri="{C183D7F6-B498-43B3-948B-1728B52AA6E4}">
                <adec:decorative xmlns:adec="http://schemas.microsoft.com/office/drawing/2017/decorative" val="1"/>
              </a:ext>
            </a:extLst>
          </p:cNvPr>
          <p:cNvSpPr/>
          <p:nvPr/>
        </p:nvSpPr>
        <p:spPr>
          <a:xfrm>
            <a:off x="0" y="-37278"/>
            <a:ext cx="9143550" cy="1696789"/>
          </a:xfrm>
          <a:prstGeom prst="rect">
            <a:avLst/>
          </a:prstGeom>
          <a:solidFill>
            <a:srgbClr val="1B4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0EA00AF-8150-CB48-BCD1-E5A13B4F6C21}"/>
              </a:ext>
              <a:ext uri="{C183D7F6-B498-43B3-948B-1728B52AA6E4}">
                <adec:decorative xmlns:adec="http://schemas.microsoft.com/office/drawing/2017/decorative" val="1"/>
              </a:ext>
            </a:extLst>
          </p:cNvPr>
          <p:cNvSpPr/>
          <p:nvPr/>
        </p:nvSpPr>
        <p:spPr>
          <a:xfrm>
            <a:off x="0" y="5851197"/>
            <a:ext cx="9156347" cy="1012684"/>
          </a:xfrm>
          <a:prstGeom prst="rect">
            <a:avLst/>
          </a:prstGeom>
          <a:solidFill>
            <a:srgbClr val="1B4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itle 42">
            <a:extLst>
              <a:ext uri="{FF2B5EF4-FFF2-40B4-BE49-F238E27FC236}">
                <a16:creationId xmlns:a16="http://schemas.microsoft.com/office/drawing/2014/main" id="{65518E42-B470-CB48-B4CD-7BD6F83A8B48}"/>
              </a:ext>
            </a:extLst>
          </p:cNvPr>
          <p:cNvSpPr>
            <a:spLocks noGrp="1"/>
          </p:cNvSpPr>
          <p:nvPr>
            <p:ph type="title" idx="4294967295"/>
          </p:nvPr>
        </p:nvSpPr>
        <p:spPr>
          <a:xfrm>
            <a:off x="1419571" y="101096"/>
            <a:ext cx="6744126" cy="4247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90000"/>
              </a:lnSpc>
              <a:spcBef>
                <a:spcPts val="0"/>
              </a:spcBef>
              <a:spcAft>
                <a:spcPts val="1000"/>
              </a:spcAft>
              <a:buClrTx/>
              <a:buSzTx/>
              <a:buFontTx/>
              <a:buNone/>
              <a:tabLst/>
              <a:defRPr/>
            </a:pPr>
            <a:r>
              <a:rPr kumimoji="0" lang="en-US" b="1" i="0" u="none" strike="noStrike" kern="1200" cap="none" spc="0" normalizeH="0" baseline="0" noProof="0" dirty="0">
                <a:ln>
                  <a:noFill/>
                </a:ln>
                <a:solidFill>
                  <a:srgbClr val="CAAD62"/>
                </a:solidFill>
                <a:effectLst/>
                <a:uLnTx/>
                <a:uFillTx/>
                <a:latin typeface="Arial" panose="020B0604020202020204"/>
                <a:ea typeface="+mn-ea"/>
                <a:cs typeface="+mn-cs"/>
              </a:rPr>
              <a:t>TRANSFORMING GLOBAL LOGISTICS</a:t>
            </a:r>
          </a:p>
        </p:txBody>
      </p:sp>
      <p:sp>
        <p:nvSpPr>
          <p:cNvPr id="41" name="Rectangle 40">
            <a:extLst>
              <a:ext uri="{FF2B5EF4-FFF2-40B4-BE49-F238E27FC236}">
                <a16:creationId xmlns:a16="http://schemas.microsoft.com/office/drawing/2014/main" id="{B482D526-DF0C-6E40-A7F5-D157407BA7CE}"/>
              </a:ext>
            </a:extLst>
          </p:cNvPr>
          <p:cNvSpPr/>
          <p:nvPr/>
        </p:nvSpPr>
        <p:spPr>
          <a:xfrm>
            <a:off x="1201157" y="475943"/>
            <a:ext cx="7656052"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AAD62"/>
                </a:solidFill>
                <a:effectLst/>
                <a:uLnTx/>
                <a:uFillTx/>
                <a:latin typeface="Arial" panose="020B0604020202020204"/>
                <a:ea typeface="+mn-ea"/>
                <a:cs typeface="+mn-cs"/>
              </a:rPr>
              <a:t>As the Nation’s Combat Logistics Support Agency, we must lean forward to address new challenges that threaten our global environment. We will meet those threats and the evolving needs of the warfighter and nation with this Strategic Plan, which identifies our most critical priorities and will </a:t>
            </a:r>
            <a:r>
              <a:rPr kumimoji="0" lang="en-US" sz="1200" b="1" i="0" u="none" strike="noStrike" kern="1200" cap="none" spc="0" normalizeH="0" baseline="0" noProof="0" dirty="0">
                <a:ln>
                  <a:noFill/>
                </a:ln>
                <a:solidFill>
                  <a:srgbClr val="CAAD62"/>
                </a:solidFill>
                <a:effectLst/>
                <a:uLnTx/>
                <a:uFillTx/>
                <a:latin typeface="Arial" panose="020B0604020202020204"/>
                <a:ea typeface="+mn-ea"/>
                <a:cs typeface="+mn-cs"/>
              </a:rPr>
              <a:t>transform our business processes over the next five years</a:t>
            </a:r>
            <a:r>
              <a:rPr kumimoji="0" lang="en-US" sz="1200" b="0" i="0" u="none" strike="noStrike" kern="1200" cap="none" spc="0" normalizeH="0" baseline="0" noProof="0" dirty="0">
                <a:ln>
                  <a:noFill/>
                </a:ln>
                <a:solidFill>
                  <a:srgbClr val="CAAD62"/>
                </a:solidFill>
                <a:effectLst/>
                <a:uLnTx/>
                <a:uFillTx/>
                <a:latin typeface="Arial" panose="020B0604020202020204"/>
                <a:ea typeface="+mn-ea"/>
                <a:cs typeface="+mn-cs"/>
              </a:rPr>
              <a:t>. Though this transformation will not encompass all of DLA’s day-to-day activities, these core objectives will have the greatest impact on our ability to achieve mission success.</a:t>
            </a:r>
          </a:p>
        </p:txBody>
      </p:sp>
      <p:sp>
        <p:nvSpPr>
          <p:cNvPr id="44" name="Rectangle 43">
            <a:extLst>
              <a:ext uri="{FF2B5EF4-FFF2-40B4-BE49-F238E27FC236}">
                <a16:creationId xmlns:a16="http://schemas.microsoft.com/office/drawing/2014/main" id="{3E35629A-5B98-5842-8C67-58C3E1AB79A6}"/>
              </a:ext>
            </a:extLst>
          </p:cNvPr>
          <p:cNvSpPr/>
          <p:nvPr/>
        </p:nvSpPr>
        <p:spPr>
          <a:xfrm>
            <a:off x="182850" y="1850950"/>
            <a:ext cx="4114800" cy="1015663"/>
          </a:xfrm>
          <a:prstGeom prst="rect">
            <a:avLst/>
          </a:prstGeom>
          <a:noFill/>
          <a:ln>
            <a:noFill/>
          </a:ln>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MISSION:</a:t>
            </a:r>
            <a:br>
              <a:rPr kumimoji="0" lang="en-US" sz="1600" b="0" i="0" u="none" strike="noStrike" kern="1200" cap="none" spc="0" normalizeH="0" baseline="0" noProof="0" dirty="0">
                <a:ln>
                  <a:noFill/>
                </a:ln>
                <a:solidFill>
                  <a:srgbClr val="002F8E"/>
                </a:solidFill>
                <a:effectLst/>
                <a:uLnTx/>
                <a:uFillTx/>
                <a:latin typeface="Calibri"/>
                <a:ea typeface="Times New Roman" panose="02020603050405020304" pitchFamily="18" charset="0"/>
                <a:cs typeface="Times New Roman" panose="02020603050405020304" pitchFamily="18" charset="0"/>
              </a:rPr>
            </a:br>
            <a:r>
              <a:rPr kumimoji="0" lang="en-US" sz="1300" b="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Deliver </a:t>
            </a:r>
            <a:r>
              <a:rPr kumimoji="0" lang="en-US" sz="130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readiness and lethality to the Warfighter </a:t>
            </a:r>
            <a:r>
              <a:rPr kumimoji="0" lang="en-US" sz="1300" b="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Always and support our nation through </a:t>
            </a:r>
            <a:r>
              <a:rPr kumimoji="0" lang="en-US" sz="130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quality, proactive global logistics.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2F8E"/>
              </a:solidFill>
              <a:effectLst/>
              <a:uLnTx/>
              <a:uFillTx/>
              <a:latin typeface="Henderson BCG Serif" panose="02030502050406020204" pitchFamily="18" charset="0"/>
              <a:ea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D5DD1CA3-C5B5-AB4C-A51C-5ED4E324752E}"/>
              </a:ext>
            </a:extLst>
          </p:cNvPr>
          <p:cNvSpPr/>
          <p:nvPr/>
        </p:nvSpPr>
        <p:spPr>
          <a:xfrm>
            <a:off x="4572000" y="1850950"/>
            <a:ext cx="4389891" cy="1031051"/>
          </a:xfrm>
          <a:prstGeom prst="rect">
            <a:avLst/>
          </a:prstGeom>
          <a:noFill/>
          <a:ln>
            <a:noFill/>
          </a:ln>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VISION:</a:t>
            </a:r>
            <a:br>
              <a:rPr kumimoji="0" lang="en-US" sz="1600" b="1" i="0" u="none" strike="noStrike" kern="1200" cap="none" spc="0" normalizeH="0" baseline="0" noProof="0" dirty="0">
                <a:ln>
                  <a:noFill/>
                </a:ln>
                <a:solidFill>
                  <a:srgbClr val="002F8E"/>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US" sz="1300" b="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As the Nation’s Combat Logistics Support Agency and valued partner, we are </a:t>
            </a:r>
            <a:r>
              <a:rPr kumimoji="0" lang="en-US" sz="130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innovative, adaptable, agile, and accountable – focused on the Warfighter Always.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2F8E"/>
              </a:solidFill>
              <a:effectLst/>
              <a:uLnTx/>
              <a:uFillTx/>
              <a:latin typeface="Henderson BCG Serif" panose="02030502050406020204" pitchFamily="18" charset="0"/>
              <a:ea typeface="Times New Roman" panose="02020603050405020304" pitchFamily="18" charset="0"/>
              <a:cs typeface="Times New Roman" panose="02020603050405020304" pitchFamily="18" charset="0"/>
            </a:endParaRPr>
          </a:p>
        </p:txBody>
      </p:sp>
      <p:grpSp>
        <p:nvGrpSpPr>
          <p:cNvPr id="9" name="CC and LOEs" descr="Graphic representation of Critical Capabilities and Lines of Effort:&#10;People and Culture: Supporting Our People&#10;Fiscal Stewardship: Investing in Outcomes&#10;Digital-Business Transformation: Embracing the Future&#10;5Lines of Effort&#10;#1: warfighter always - tailored solutions to drive readiness&#10;&#10;#2: Support to the Nation - deliberate approach, without tradeoff to the warfighter&#10;&#10;#3: Trusted Mission Partner - transparency and accountability to our customers&#10;&#10;#4: modernized acquisition and supply chain management - leading in logistics to deliver best value and manage risk&#10;&#10;#5: Future of Work - adapting to new ways of working">
            <a:extLst>
              <a:ext uri="{FF2B5EF4-FFF2-40B4-BE49-F238E27FC236}">
                <a16:creationId xmlns:a16="http://schemas.microsoft.com/office/drawing/2014/main" id="{B86BCF72-80C5-61F4-4D44-D8F53F9C6BEF}"/>
              </a:ext>
            </a:extLst>
          </p:cNvPr>
          <p:cNvGrpSpPr/>
          <p:nvPr/>
        </p:nvGrpSpPr>
        <p:grpSpPr>
          <a:xfrm>
            <a:off x="12347" y="2964948"/>
            <a:ext cx="9144000" cy="2723029"/>
            <a:chOff x="12347" y="2964948"/>
            <a:chExt cx="9144000" cy="2723029"/>
          </a:xfrm>
        </p:grpSpPr>
        <p:pic>
          <p:nvPicPr>
            <p:cNvPr id="8" name="Picture 7">
              <a:extLst>
                <a:ext uri="{FF2B5EF4-FFF2-40B4-BE49-F238E27FC236}">
                  <a16:creationId xmlns:a16="http://schemas.microsoft.com/office/drawing/2014/main" id="{E59CB4C4-385E-FA80-04F0-E3A5373C1B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47" y="2964948"/>
              <a:ext cx="9144000" cy="2723029"/>
            </a:xfrm>
            <a:prstGeom prst="rect">
              <a:avLst/>
            </a:prstGeom>
          </p:spPr>
        </p:pic>
        <p:sp>
          <p:nvSpPr>
            <p:cNvPr id="69" name="AutoShape 16">
              <a:extLst>
                <a:ext uri="{FF2B5EF4-FFF2-40B4-BE49-F238E27FC236}">
                  <a16:creationId xmlns:a16="http://schemas.microsoft.com/office/drawing/2014/main" id="{90FF5051-F86B-D744-81FA-9D45A314E01E}"/>
                </a:ext>
                <a:ext uri="{C183D7F6-B498-43B3-948B-1728B52AA6E4}">
                  <adec:decorative xmlns:adec="http://schemas.microsoft.com/office/drawing/2017/decorative" val="1"/>
                </a:ext>
              </a:extLst>
            </p:cNvPr>
            <p:cNvSpPr>
              <a:spLocks noChangeAspect="1" noChangeArrowheads="1" noTextEdit="1"/>
            </p:cNvSpPr>
            <p:nvPr/>
          </p:nvSpPr>
          <p:spPr bwMode="auto">
            <a:xfrm rot="16200000" flipH="1">
              <a:off x="4517968" y="1671100"/>
              <a:ext cx="1308105" cy="449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50240399-96E9-7049-A369-ADE1CD63FB20}"/>
                </a:ext>
                <a:ext uri="{C183D7F6-B498-43B3-948B-1728B52AA6E4}">
                  <adec:decorative xmlns:adec="http://schemas.microsoft.com/office/drawing/2017/decorative" val="1"/>
                </a:ext>
              </a:extLst>
            </p:cNvPr>
            <p:cNvSpPr/>
            <p:nvPr/>
          </p:nvSpPr>
          <p:spPr>
            <a:xfrm>
              <a:off x="2805427" y="4875405"/>
              <a:ext cx="872975" cy="461665"/>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Tailored solutions to drive readiness</a:t>
              </a:r>
            </a:p>
          </p:txBody>
        </p:sp>
        <p:sp>
          <p:nvSpPr>
            <p:cNvPr id="100" name="Rectangle 99">
              <a:extLst>
                <a:ext uri="{FF2B5EF4-FFF2-40B4-BE49-F238E27FC236}">
                  <a16:creationId xmlns:a16="http://schemas.microsoft.com/office/drawing/2014/main" id="{A7A141D8-D215-824F-B458-C36F0B6D5B99}"/>
                </a:ext>
                <a:ext uri="{C183D7F6-B498-43B3-948B-1728B52AA6E4}">
                  <adec:decorative xmlns:adec="http://schemas.microsoft.com/office/drawing/2017/decorative" val="1"/>
                </a:ext>
              </a:extLst>
            </p:cNvPr>
            <p:cNvSpPr/>
            <p:nvPr/>
          </p:nvSpPr>
          <p:spPr>
            <a:xfrm>
              <a:off x="3962777" y="4875405"/>
              <a:ext cx="1032158" cy="615553"/>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Deliberate approach, </a:t>
              </a:r>
              <a:b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without tradeoff to the warfighter</a:t>
              </a:r>
            </a:p>
          </p:txBody>
        </p:sp>
        <p:sp>
          <p:nvSpPr>
            <p:cNvPr id="101" name="Rectangle 100">
              <a:extLst>
                <a:ext uri="{FF2B5EF4-FFF2-40B4-BE49-F238E27FC236}">
                  <a16:creationId xmlns:a16="http://schemas.microsoft.com/office/drawing/2014/main" id="{341C3433-5512-844C-897D-416B8C419602}"/>
                </a:ext>
                <a:ext uri="{C183D7F6-B498-43B3-948B-1728B52AA6E4}">
                  <adec:decorative xmlns:adec="http://schemas.microsoft.com/office/drawing/2017/decorative" val="1"/>
                </a:ext>
              </a:extLst>
            </p:cNvPr>
            <p:cNvSpPr/>
            <p:nvPr/>
          </p:nvSpPr>
          <p:spPr>
            <a:xfrm>
              <a:off x="5269979" y="4875405"/>
              <a:ext cx="931184" cy="461665"/>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Transparency &amp; accountability to our customers</a:t>
              </a:r>
            </a:p>
          </p:txBody>
        </p:sp>
        <p:sp>
          <p:nvSpPr>
            <p:cNvPr id="102" name="Rectangle 101">
              <a:extLst>
                <a:ext uri="{FF2B5EF4-FFF2-40B4-BE49-F238E27FC236}">
                  <a16:creationId xmlns:a16="http://schemas.microsoft.com/office/drawing/2014/main" id="{073D73C4-B073-6B41-A541-00A2CB81AF54}"/>
                </a:ext>
                <a:ext uri="{C183D7F6-B498-43B3-948B-1728B52AA6E4}">
                  <adec:decorative xmlns:adec="http://schemas.microsoft.com/office/drawing/2017/decorative" val="1"/>
                </a:ext>
              </a:extLst>
            </p:cNvPr>
            <p:cNvSpPr/>
            <p:nvPr/>
          </p:nvSpPr>
          <p:spPr>
            <a:xfrm>
              <a:off x="6466876" y="4875405"/>
              <a:ext cx="1032158" cy="615553"/>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Leading in </a:t>
              </a:r>
              <a:b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logistics to deliver best value &amp; manage risk</a:t>
              </a:r>
            </a:p>
          </p:txBody>
        </p:sp>
        <p:sp>
          <p:nvSpPr>
            <p:cNvPr id="103" name="Rectangle 102">
              <a:extLst>
                <a:ext uri="{FF2B5EF4-FFF2-40B4-BE49-F238E27FC236}">
                  <a16:creationId xmlns:a16="http://schemas.microsoft.com/office/drawing/2014/main" id="{EE0080D8-5567-0E44-BBC9-59E31FF30A37}"/>
                </a:ext>
                <a:ext uri="{C183D7F6-B498-43B3-948B-1728B52AA6E4}">
                  <adec:decorative xmlns:adec="http://schemas.microsoft.com/office/drawing/2017/decorative" val="1"/>
                </a:ext>
              </a:extLst>
            </p:cNvPr>
            <p:cNvSpPr/>
            <p:nvPr/>
          </p:nvSpPr>
          <p:spPr>
            <a:xfrm>
              <a:off x="7783409" y="4875405"/>
              <a:ext cx="872975" cy="461665"/>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Adapting to new ways of working</a:t>
              </a:r>
            </a:p>
          </p:txBody>
        </p:sp>
        <p:sp>
          <p:nvSpPr>
            <p:cNvPr id="74" name="Rectangle 73">
              <a:extLst>
                <a:ext uri="{FF2B5EF4-FFF2-40B4-BE49-F238E27FC236}">
                  <a16:creationId xmlns:a16="http://schemas.microsoft.com/office/drawing/2014/main" id="{4D4A6303-2B23-4ED5-B771-FA6985A6C0A5}"/>
                </a:ext>
                <a:ext uri="{C183D7F6-B498-43B3-948B-1728B52AA6E4}">
                  <adec:decorative xmlns:adec="http://schemas.microsoft.com/office/drawing/2017/decorative" val="1"/>
                </a:ext>
              </a:extLst>
            </p:cNvPr>
            <p:cNvSpPr/>
            <p:nvPr/>
          </p:nvSpPr>
          <p:spPr>
            <a:xfrm>
              <a:off x="234159" y="4175024"/>
              <a:ext cx="2712509" cy="284122"/>
            </a:xfrm>
            <a:prstGeom prst="rect">
              <a:avLst/>
            </a:prstGeom>
          </p:spPr>
          <p:txBody>
            <a:bodyPr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t>Digital-Business Transformation: </a:t>
              </a:r>
              <a:b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Embracing the future</a:t>
              </a:r>
            </a:p>
          </p:txBody>
        </p:sp>
        <p:sp>
          <p:nvSpPr>
            <p:cNvPr id="75" name="Rectangle 74">
              <a:extLst>
                <a:ext uri="{FF2B5EF4-FFF2-40B4-BE49-F238E27FC236}">
                  <a16:creationId xmlns:a16="http://schemas.microsoft.com/office/drawing/2014/main" id="{C0426754-95CD-422B-9035-5DD3CCD86DF5}"/>
                </a:ext>
                <a:ext uri="{C183D7F6-B498-43B3-948B-1728B52AA6E4}">
                  <adec:decorative xmlns:adec="http://schemas.microsoft.com/office/drawing/2017/decorative" val="1"/>
                </a:ext>
              </a:extLst>
            </p:cNvPr>
            <p:cNvSpPr/>
            <p:nvPr/>
          </p:nvSpPr>
          <p:spPr>
            <a:xfrm>
              <a:off x="234160" y="3408901"/>
              <a:ext cx="2406396" cy="284122"/>
            </a:xfrm>
            <a:prstGeom prst="rect">
              <a:avLst/>
            </a:prstGeom>
          </p:spPr>
          <p:txBody>
            <a:bodyPr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t>People &amp; Culture: </a:t>
              </a:r>
              <a:b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Supporting our people</a:t>
              </a:r>
              <a:endPar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A3C3D5C0-4EB2-40C6-B278-D7C14208ED8E}"/>
                </a:ext>
                <a:ext uri="{C183D7F6-B498-43B3-948B-1728B52AA6E4}">
                  <adec:decorative xmlns:adec="http://schemas.microsoft.com/office/drawing/2017/decorative" val="1"/>
                </a:ext>
              </a:extLst>
            </p:cNvPr>
            <p:cNvSpPr/>
            <p:nvPr/>
          </p:nvSpPr>
          <p:spPr>
            <a:xfrm>
              <a:off x="230132" y="3791962"/>
              <a:ext cx="2406396" cy="284122"/>
            </a:xfrm>
            <a:prstGeom prst="rect">
              <a:avLst/>
            </a:prstGeom>
          </p:spPr>
          <p:txBody>
            <a:bodyPr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t>Fiscal Stewardship: </a:t>
              </a:r>
              <a:b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Investing in outcomes</a:t>
              </a:r>
              <a:endPar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A01F66BF-D160-4CC5-8DBC-D624AA64AF9B}"/>
                </a:ext>
                <a:ext uri="{C183D7F6-B498-43B3-948B-1728B52AA6E4}">
                  <adec:decorative xmlns:adec="http://schemas.microsoft.com/office/drawing/2017/decorative" val="1"/>
                </a:ext>
              </a:extLst>
            </p:cNvPr>
            <p:cNvSpPr/>
            <p:nvPr/>
          </p:nvSpPr>
          <p:spPr>
            <a:xfrm>
              <a:off x="2752384" y="3713981"/>
              <a:ext cx="1000447" cy="50499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lum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Warfighter</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 Always</a:t>
              </a:r>
            </a:p>
          </p:txBody>
        </p:sp>
        <p:sp>
          <p:nvSpPr>
            <p:cNvPr id="82" name="Rectangle 81">
              <a:extLst>
                <a:ext uri="{FF2B5EF4-FFF2-40B4-BE49-F238E27FC236}">
                  <a16:creationId xmlns:a16="http://schemas.microsoft.com/office/drawing/2014/main" id="{F60DE6DE-7402-482C-85E6-E0C7ABD72E3B}"/>
                </a:ext>
                <a:ext uri="{C183D7F6-B498-43B3-948B-1728B52AA6E4}">
                  <adec:decorative xmlns:adec="http://schemas.microsoft.com/office/drawing/2017/decorative" val="1"/>
                </a:ext>
              </a:extLst>
            </p:cNvPr>
            <p:cNvSpPr/>
            <p:nvPr/>
          </p:nvSpPr>
          <p:spPr>
            <a:xfrm>
              <a:off x="5251822" y="3730319"/>
              <a:ext cx="1020940" cy="47231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lum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Trusted </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Mission </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Partner</a:t>
              </a:r>
            </a:p>
          </p:txBody>
        </p:sp>
        <p:sp>
          <p:nvSpPr>
            <p:cNvPr id="83" name="Rectangle 82">
              <a:extLst>
                <a:ext uri="{FF2B5EF4-FFF2-40B4-BE49-F238E27FC236}">
                  <a16:creationId xmlns:a16="http://schemas.microsoft.com/office/drawing/2014/main" id="{504E7A1B-F8C4-46BE-AC8E-E75D09C5F943}"/>
                </a:ext>
                <a:ext uri="{C183D7F6-B498-43B3-948B-1728B52AA6E4}">
                  <adec:decorative xmlns:adec="http://schemas.microsoft.com/office/drawing/2017/decorative" val="1"/>
                </a:ext>
              </a:extLst>
            </p:cNvPr>
            <p:cNvSpPr/>
            <p:nvPr/>
          </p:nvSpPr>
          <p:spPr>
            <a:xfrm>
              <a:off x="7751135" y="3730319"/>
              <a:ext cx="1036772" cy="47231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lum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Future </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of Work</a:t>
              </a:r>
            </a:p>
          </p:txBody>
        </p:sp>
        <p:sp>
          <p:nvSpPr>
            <p:cNvPr id="84" name="Rectangle 83">
              <a:extLst>
                <a:ext uri="{FF2B5EF4-FFF2-40B4-BE49-F238E27FC236}">
                  <a16:creationId xmlns:a16="http://schemas.microsoft.com/office/drawing/2014/main" id="{028C28E9-CE9F-4FE0-BFB7-878B545C8A38}"/>
                </a:ext>
                <a:ext uri="{C183D7F6-B498-43B3-948B-1728B52AA6E4}">
                  <adec:decorative xmlns:adec="http://schemas.microsoft.com/office/drawing/2017/decorative" val="1"/>
                </a:ext>
              </a:extLst>
            </p:cNvPr>
            <p:cNvSpPr/>
            <p:nvPr/>
          </p:nvSpPr>
          <p:spPr>
            <a:xfrm>
              <a:off x="4011268" y="3730319"/>
              <a:ext cx="994392" cy="47231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lum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Support </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to the</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 Nation</a:t>
              </a:r>
            </a:p>
          </p:txBody>
        </p:sp>
        <p:sp>
          <p:nvSpPr>
            <p:cNvPr id="85" name="Rectangle 84">
              <a:extLst>
                <a:ext uri="{FF2B5EF4-FFF2-40B4-BE49-F238E27FC236}">
                  <a16:creationId xmlns:a16="http://schemas.microsoft.com/office/drawing/2014/main" id="{F2DD8BD1-771A-4304-BCEB-111B475578C4}"/>
                </a:ext>
                <a:ext uri="{C183D7F6-B498-43B3-948B-1728B52AA6E4}">
                  <adec:decorative xmlns:adec="http://schemas.microsoft.com/office/drawing/2017/decorative" val="1"/>
                </a:ext>
              </a:extLst>
            </p:cNvPr>
            <p:cNvSpPr/>
            <p:nvPr/>
          </p:nvSpPr>
          <p:spPr>
            <a:xfrm>
              <a:off x="6503759" y="3713981"/>
              <a:ext cx="1008373" cy="50499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lum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E233C"/>
                  </a:solidFill>
                  <a:effectLst/>
                  <a:uLnTx/>
                  <a:uFillTx/>
                  <a:latin typeface="Arial" panose="020B0604020202020204"/>
                  <a:ea typeface="+mn-ea"/>
                  <a:cs typeface="+mn-cs"/>
                </a:rPr>
                <a:t>Modernized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E233C"/>
                  </a:solidFill>
                  <a:effectLst/>
                  <a:uLnTx/>
                  <a:uFillTx/>
                  <a:latin typeface="Arial" panose="020B0604020202020204"/>
                  <a:ea typeface="+mn-ea"/>
                  <a:cs typeface="+mn-cs"/>
                </a:rPr>
                <a:t>Acquisition &amp; Supply Chain Management</a:t>
              </a:r>
            </a:p>
          </p:txBody>
        </p:sp>
      </p:grpSp>
      <p:sp>
        <p:nvSpPr>
          <p:cNvPr id="120" name="Rectangle 119">
            <a:extLst>
              <a:ext uri="{FF2B5EF4-FFF2-40B4-BE49-F238E27FC236}">
                <a16:creationId xmlns:a16="http://schemas.microsoft.com/office/drawing/2014/main" id="{CC5A8897-D62D-3C43-8A0E-50ABA8810221}"/>
              </a:ext>
            </a:extLst>
          </p:cNvPr>
          <p:cNvSpPr/>
          <p:nvPr/>
        </p:nvSpPr>
        <p:spPr>
          <a:xfrm>
            <a:off x="0" y="5873281"/>
            <a:ext cx="9144000" cy="33855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600" b="1" i="0" u="none" strike="noStrike" kern="1200" cap="none" spc="0" normalizeH="0" baseline="0" noProof="0" dirty="0">
                <a:ln>
                  <a:noFill/>
                </a:ln>
                <a:solidFill>
                  <a:srgbClr val="CAAD62"/>
                </a:solidFill>
                <a:effectLst/>
                <a:uLnTx/>
                <a:uFillTx/>
                <a:latin typeface="Arial" panose="020B0604020202020204"/>
                <a:ea typeface="Times New Roman" panose="02020603050405020304" pitchFamily="18" charset="0"/>
                <a:cs typeface="Times New Roman" panose="02020603050405020304" pitchFamily="18" charset="0"/>
              </a:rPr>
              <a:t>Enterprise</a:t>
            </a:r>
            <a:r>
              <a:rPr kumimoji="0" lang="en-US" sz="1600" b="1" i="0" u="none" strike="noStrike" kern="1200" cap="none" spc="0" normalizeH="0" baseline="0" noProof="0" dirty="0">
                <a:ln>
                  <a:noFill/>
                </a:ln>
                <a:solidFill>
                  <a:srgbClr val="CAAD62"/>
                </a:solidFill>
                <a:effectLst/>
                <a:uLnTx/>
                <a:uFillTx/>
                <a:latin typeface="Calibri"/>
                <a:ea typeface="Times New Roman" panose="02020603050405020304" pitchFamily="18" charset="0"/>
                <a:cs typeface="Times New Roman" panose="02020603050405020304" pitchFamily="18" charset="0"/>
              </a:rPr>
              <a:t> Key Performance Indicators (KPI) measure the success of this strategy:</a:t>
            </a:r>
          </a:p>
        </p:txBody>
      </p:sp>
      <p:sp>
        <p:nvSpPr>
          <p:cNvPr id="88" name="Rectangle 87">
            <a:extLst>
              <a:ext uri="{FF2B5EF4-FFF2-40B4-BE49-F238E27FC236}">
                <a16:creationId xmlns:a16="http://schemas.microsoft.com/office/drawing/2014/main" id="{5512A39F-4C7A-0DC4-E97E-68B2A1E49252}"/>
              </a:ext>
            </a:extLst>
          </p:cNvPr>
          <p:cNvSpPr/>
          <p:nvPr/>
        </p:nvSpPr>
        <p:spPr>
          <a:xfrm>
            <a:off x="732786" y="6264302"/>
            <a:ext cx="8026524" cy="393589"/>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2345" tIns="31173" rIns="62345" bIns="31173" numCol="1" spcCol="0" rtlCol="0" fromWordArt="0" anchor="t"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90000"/>
              </a:lnSpc>
              <a:spcAft>
                <a:spcPts val="682"/>
              </a:spcAft>
              <a:defRPr/>
            </a:pPr>
            <a:r>
              <a:rPr lang="en-US" sz="1050" b="1" dirty="0">
                <a:solidFill>
                  <a:srgbClr val="CAAD62"/>
                </a:solidFill>
                <a:latin typeface="Arial" panose="020B0604020202020204"/>
              </a:rPr>
              <a:t>•  </a:t>
            </a:r>
            <a:r>
              <a:rPr kumimoji="0" lang="en-US" sz="1050" b="1" i="0" u="none" strike="noStrike" kern="1200" cap="none" spc="0" normalizeH="0" baseline="0" noProof="0" dirty="0">
                <a:ln>
                  <a:noFill/>
                </a:ln>
                <a:solidFill>
                  <a:srgbClr val="CAAD62"/>
                </a:solidFill>
                <a:effectLst/>
                <a:uLnTx/>
                <a:uFillTx/>
                <a:latin typeface="Arial" panose="020B0604020202020204"/>
                <a:ea typeface="+mn-ea"/>
                <a:cs typeface="+mn-cs"/>
              </a:rPr>
              <a:t>Service Readiness	</a:t>
            </a:r>
            <a:r>
              <a:rPr lang="en-US" sz="1050" b="1" dirty="0">
                <a:solidFill>
                  <a:srgbClr val="CAAD62"/>
                </a:solidFill>
              </a:rPr>
              <a:t>	 •  Acquisition Timeliness		•  Liquidity			 •  Customer Satisfaction</a:t>
            </a:r>
          </a:p>
          <a:p>
            <a:pPr>
              <a:lnSpc>
                <a:spcPct val="90000"/>
              </a:lnSpc>
              <a:spcAft>
                <a:spcPts val="682"/>
              </a:spcAft>
              <a:defRPr/>
            </a:pPr>
            <a:r>
              <a:rPr lang="en-US" sz="1050" b="1" dirty="0">
                <a:solidFill>
                  <a:srgbClr val="CAAD62"/>
                </a:solidFill>
              </a:rPr>
              <a:t>•  Supply Availability		 •  Business Health			•  Price Competitiveness 	 •  Employee Engagement</a:t>
            </a:r>
          </a:p>
        </p:txBody>
      </p:sp>
      <p:pic>
        <p:nvPicPr>
          <p:cNvPr id="73" name="Picture 7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71371" y="292279"/>
            <a:ext cx="846569" cy="1037674"/>
          </a:xfrm>
          <a:prstGeom prst="rect">
            <a:avLst/>
          </a:prstGeom>
        </p:spPr>
      </p:pic>
      <p:sp>
        <p:nvSpPr>
          <p:cNvPr id="8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8686800" y="6492875"/>
            <a:ext cx="457200" cy="365125"/>
          </a:xfrm>
          <a:prstGeom prst="rect">
            <a:avLst/>
          </a:prstGeom>
        </p:spPr>
        <p:txBody>
          <a:bodyPr anchor="ctr" anchorCtr="0"/>
          <a:lstStyle>
            <a:lvl1pPr algn="r">
              <a:defRPr sz="12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76DA034-8790-47DB-B313-2AB7FC923CBE}"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28002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C13DB8C9-25E5-4D4E-9FB6-9D2E0C62C245}"/>
              </a:ext>
            </a:extLst>
          </p:cNvPr>
          <p:cNvSpPr txBox="1">
            <a:spLocks noGrp="1"/>
          </p:cNvSpPr>
          <p:nvPr>
            <p:ph type="title" idx="4294967295"/>
          </p:nvPr>
        </p:nvSpPr>
        <p:spPr bwMode="auto">
          <a:xfrm>
            <a:off x="3402737" y="383585"/>
            <a:ext cx="5771116" cy="730671"/>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ts val="2480"/>
              </a:lnSpc>
              <a:spcBef>
                <a:spcPct val="0"/>
              </a:spcBef>
              <a:spcAft>
                <a:spcPts val="0"/>
              </a:spcAft>
              <a:buClrTx/>
              <a:buSzTx/>
              <a:buFontTx/>
              <a:buNone/>
              <a:tabLst/>
              <a:defRPr/>
            </a:pPr>
            <a:r>
              <a:rPr kumimoji="0" lang="en-US" altLang="en-US"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t>DLA: </a:t>
            </a:r>
            <a:br>
              <a:rPr kumimoji="0" lang="en-US" altLang="en-US"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br>
            <a:r>
              <a:rPr kumimoji="0" lang="en-US" altLang="en-US"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t>Warfighter Always – Global Support</a:t>
            </a:r>
          </a:p>
        </p:txBody>
      </p:sp>
      <p:pic>
        <p:nvPicPr>
          <p:cNvPr id="6" name="Picture 5">
            <a:extLst>
              <a:ext uri="{FF2B5EF4-FFF2-40B4-BE49-F238E27FC236}">
                <a16:creationId xmlns:a16="http://schemas.microsoft.com/office/drawing/2014/main" id="{BFF6FF6D-3A35-4387-8233-FCB0A82600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9790" y="1275714"/>
            <a:ext cx="8947002" cy="5165149"/>
          </a:xfrm>
          <a:prstGeom prst="rect">
            <a:avLst/>
          </a:prstGeom>
        </p:spPr>
      </p:pic>
      <p:grpSp>
        <p:nvGrpSpPr>
          <p:cNvPr id="5" name="Group 4" descr="World map graphic showing locations of Northern Command, Southern Command, European Command, Africa Command, Central Command and Indo-Pacific Command.">
            <a:extLst>
              <a:ext uri="{FF2B5EF4-FFF2-40B4-BE49-F238E27FC236}">
                <a16:creationId xmlns:a16="http://schemas.microsoft.com/office/drawing/2014/main" id="{4AF2C628-5EB4-AC0F-E80E-FB38052E7938}"/>
              </a:ext>
            </a:extLst>
          </p:cNvPr>
          <p:cNvGrpSpPr/>
          <p:nvPr/>
        </p:nvGrpSpPr>
        <p:grpSpPr>
          <a:xfrm>
            <a:off x="896914" y="1397015"/>
            <a:ext cx="7631136" cy="4976480"/>
            <a:chOff x="896914" y="1397015"/>
            <a:chExt cx="7631136" cy="4976480"/>
          </a:xfrm>
        </p:grpSpPr>
        <p:pic>
          <p:nvPicPr>
            <p:cNvPr id="9" name="Picture 8">
              <a:extLst>
                <a:ext uri="{FF2B5EF4-FFF2-40B4-BE49-F238E27FC236}">
                  <a16:creationId xmlns:a16="http://schemas.microsoft.com/office/drawing/2014/main" id="{7D5B6978-742B-4753-A308-8C82643C16B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2296" y="4087495"/>
              <a:ext cx="914400" cy="914400"/>
            </a:xfrm>
            <a:prstGeom prst="rect">
              <a:avLst/>
            </a:prstGeom>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9697309-11DF-420A-9686-4BBD98D1CCD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7650" y="3173095"/>
              <a:ext cx="990600" cy="990600"/>
            </a:xfrm>
            <a:prstGeom prst="rect">
              <a:avLst/>
            </a:prstGeom>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22D87F2-ABD2-48CA-9F9F-045498EC7FC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56050" y="2258695"/>
              <a:ext cx="1447800" cy="1447800"/>
            </a:xfrm>
            <a:prstGeom prst="rect">
              <a:avLst/>
            </a:prstGeom>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3CA50EB-261F-4930-B1D7-D6A47D78C2E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7050" y="3782695"/>
              <a:ext cx="823837" cy="1065306"/>
            </a:xfrm>
            <a:prstGeom prst="rect">
              <a:avLst/>
            </a:prstGeom>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2A6269B4-3376-4F74-B131-1B50CC724728}"/>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32050" y="4468495"/>
              <a:ext cx="729269" cy="944803"/>
            </a:xfrm>
            <a:prstGeom prst="rect">
              <a:avLst/>
            </a:prstGeom>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150B94E-B4F4-4656-8A4C-F72084F894C4}"/>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95995" y="2951816"/>
              <a:ext cx="960718" cy="960718"/>
            </a:xfrm>
            <a:prstGeom prst="rect">
              <a:avLst/>
            </a:prstGeom>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CE17D75B-0DED-40F4-99F4-0F7A68385A83}"/>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1991613" y="3401695"/>
              <a:ext cx="499874" cy="612716"/>
            </a:xfrm>
            <a:prstGeom prst="rect">
              <a:avLst/>
            </a:prstGeom>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4740D330-C428-451B-A7BD-049C71537DB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2982213" y="4697095"/>
              <a:ext cx="499874" cy="612716"/>
            </a:xfrm>
            <a:prstGeom prst="rect">
              <a:avLst/>
            </a:prstGeom>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F466BB45-50A1-4BB9-B3E4-D0D789F03386}"/>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18050" y="3096895"/>
              <a:ext cx="586154" cy="457200"/>
            </a:xfrm>
            <a:prstGeom prst="rect">
              <a:avLst/>
            </a:prstGeom>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D092CDE-E849-4C7F-A3CE-89BD2E611A1A}"/>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41896" y="4620895"/>
              <a:ext cx="586154" cy="457200"/>
            </a:xfrm>
            <a:prstGeom prst="rect">
              <a:avLst/>
            </a:prstGeom>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6D68D28A-832A-4A76-84AB-8373D762F0EE}"/>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13450" y="3630295"/>
              <a:ext cx="586154" cy="457200"/>
            </a:xfrm>
            <a:prstGeom prst="rect">
              <a:avLst/>
            </a:prstGeom>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F39F16CE-4219-4F77-957A-E468D3F34E0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43001" y="4396006"/>
              <a:ext cx="586154" cy="457200"/>
            </a:xfrm>
            <a:prstGeom prst="rect">
              <a:avLst/>
            </a:prstGeom>
            <a:effectLst>
              <a:outerShdw blurRad="50800" dist="38100" dir="2700000" algn="tl" rotWithShape="0">
                <a:srgbClr val="000000">
                  <a:alpha val="43000"/>
                </a:srgbClr>
              </a:outerShdw>
            </a:effectLst>
          </p:spPr>
        </p:pic>
        <p:grpSp>
          <p:nvGrpSpPr>
            <p:cNvPr id="2" name="Group 1">
              <a:extLst>
                <a:ext uri="{FF2B5EF4-FFF2-40B4-BE49-F238E27FC236}">
                  <a16:creationId xmlns:a16="http://schemas.microsoft.com/office/drawing/2014/main" id="{EFEE87FC-672E-BE65-69F4-D8ECA9F48FC1}"/>
                </a:ext>
              </a:extLst>
            </p:cNvPr>
            <p:cNvGrpSpPr/>
            <p:nvPr/>
          </p:nvGrpSpPr>
          <p:grpSpPr>
            <a:xfrm>
              <a:off x="896914" y="1397015"/>
              <a:ext cx="7170286" cy="991220"/>
              <a:chOff x="896914" y="1328435"/>
              <a:chExt cx="7170286" cy="991220"/>
            </a:xfrm>
          </p:grpSpPr>
          <p:sp>
            <p:nvSpPr>
              <p:cNvPr id="35" name="Rectangle 34">
                <a:extLst>
                  <a:ext uri="{FF2B5EF4-FFF2-40B4-BE49-F238E27FC236}">
                    <a16:creationId xmlns:a16="http://schemas.microsoft.com/office/drawing/2014/main" id="{F5A6AAF9-C2AD-48BA-8161-F131F5951D07}"/>
                  </a:ext>
                  <a:ext uri="{C183D7F6-B498-43B3-948B-1728B52AA6E4}">
                    <adec:decorative xmlns:adec="http://schemas.microsoft.com/office/drawing/2017/decorative" val="1"/>
                  </a:ext>
                </a:extLst>
              </p:cNvPr>
              <p:cNvSpPr/>
              <p:nvPr/>
            </p:nvSpPr>
            <p:spPr>
              <a:xfrm>
                <a:off x="909781" y="2042656"/>
                <a:ext cx="636713"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ARMY</a:t>
                </a:r>
              </a:p>
            </p:txBody>
          </p:sp>
          <p:sp>
            <p:nvSpPr>
              <p:cNvPr id="36" name="Rectangle 35">
                <a:extLst>
                  <a:ext uri="{FF2B5EF4-FFF2-40B4-BE49-F238E27FC236}">
                    <a16:creationId xmlns:a16="http://schemas.microsoft.com/office/drawing/2014/main" id="{658AE7D7-6124-4AC2-B5BD-DC1EEDF585A0}"/>
                  </a:ext>
                  <a:ext uri="{C183D7F6-B498-43B3-948B-1728B52AA6E4}">
                    <adec:decorative xmlns:adec="http://schemas.microsoft.com/office/drawing/2017/decorative" val="1"/>
                  </a:ext>
                </a:extLst>
              </p:cNvPr>
              <p:cNvSpPr/>
              <p:nvPr/>
            </p:nvSpPr>
            <p:spPr>
              <a:xfrm>
                <a:off x="2764975" y="2042656"/>
                <a:ext cx="607282"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NAVY</a:t>
                </a:r>
              </a:p>
            </p:txBody>
          </p:sp>
          <p:sp>
            <p:nvSpPr>
              <p:cNvPr id="37" name="Rectangle 36">
                <a:extLst>
                  <a:ext uri="{FF2B5EF4-FFF2-40B4-BE49-F238E27FC236}">
                    <a16:creationId xmlns:a16="http://schemas.microsoft.com/office/drawing/2014/main" id="{67AD77B5-9CA5-4ACF-92D7-0A7DEF73FA7A}"/>
                  </a:ext>
                  <a:ext uri="{C183D7F6-B498-43B3-948B-1728B52AA6E4}">
                    <adec:decorative xmlns:adec="http://schemas.microsoft.com/office/drawing/2017/decorative" val="1"/>
                  </a:ext>
                </a:extLst>
              </p:cNvPr>
              <p:cNvSpPr/>
              <p:nvPr/>
            </p:nvSpPr>
            <p:spPr>
              <a:xfrm>
                <a:off x="1850669" y="2042656"/>
                <a:ext cx="636713"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USMC</a:t>
                </a:r>
              </a:p>
            </p:txBody>
          </p:sp>
          <p:sp>
            <p:nvSpPr>
              <p:cNvPr id="38" name="Rectangle 37">
                <a:extLst>
                  <a:ext uri="{FF2B5EF4-FFF2-40B4-BE49-F238E27FC236}">
                    <a16:creationId xmlns:a16="http://schemas.microsoft.com/office/drawing/2014/main" id="{7D189DA5-4601-4881-AF9C-7BF1D203988E}"/>
                  </a:ext>
                  <a:ext uri="{C183D7F6-B498-43B3-948B-1728B52AA6E4}">
                    <adec:decorative xmlns:adec="http://schemas.microsoft.com/office/drawing/2017/decorative" val="1"/>
                  </a:ext>
                </a:extLst>
              </p:cNvPr>
              <p:cNvSpPr/>
              <p:nvPr/>
            </p:nvSpPr>
            <p:spPr>
              <a:xfrm>
                <a:off x="3466424" y="2042656"/>
                <a:ext cx="1042273"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AIR FORCE</a:t>
                </a:r>
              </a:p>
            </p:txBody>
          </p:sp>
          <p:sp>
            <p:nvSpPr>
              <p:cNvPr id="39" name="Rectangle 38">
                <a:extLst>
                  <a:ext uri="{FF2B5EF4-FFF2-40B4-BE49-F238E27FC236}">
                    <a16:creationId xmlns:a16="http://schemas.microsoft.com/office/drawing/2014/main" id="{80267F02-B1C8-4263-823E-6F053BB9F2E2}"/>
                  </a:ext>
                  <a:ext uri="{C183D7F6-B498-43B3-948B-1728B52AA6E4}">
                    <adec:decorative xmlns:adec="http://schemas.microsoft.com/office/drawing/2017/decorative" val="1"/>
                  </a:ext>
                </a:extLst>
              </p:cNvPr>
              <p:cNvSpPr/>
              <p:nvPr/>
            </p:nvSpPr>
            <p:spPr>
              <a:xfrm>
                <a:off x="5737816" y="2042656"/>
                <a:ext cx="628698"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USCG</a:t>
                </a:r>
              </a:p>
            </p:txBody>
          </p:sp>
          <p:pic>
            <p:nvPicPr>
              <p:cNvPr id="40" name="Picture 39">
                <a:extLst>
                  <a:ext uri="{FF2B5EF4-FFF2-40B4-BE49-F238E27FC236}">
                    <a16:creationId xmlns:a16="http://schemas.microsoft.com/office/drawing/2014/main" id="{FB6BB56C-F269-487D-B7D1-8EBDFF4C8A8F}"/>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02211" y="1329055"/>
                <a:ext cx="685800" cy="685800"/>
              </a:xfrm>
              <a:prstGeom prst="rect">
                <a:avLst/>
              </a:prstGeom>
              <a:effectLst>
                <a:outerShdw blurRad="50800" dist="38100" dir="2700000" algn="tl" rotWithShape="0">
                  <a:srgbClr val="000000">
                    <a:alpha val="43000"/>
                  </a:srgbClr>
                </a:outerShdw>
              </a:effectLst>
            </p:spPr>
          </p:pic>
          <p:pic>
            <p:nvPicPr>
              <p:cNvPr id="41" name="Picture 40">
                <a:extLst>
                  <a:ext uri="{FF2B5EF4-FFF2-40B4-BE49-F238E27FC236}">
                    <a16:creationId xmlns:a16="http://schemas.microsoft.com/office/drawing/2014/main" id="{78681D1D-45F8-4796-88F4-B839A83A1FE1}"/>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43514" y="1329055"/>
                <a:ext cx="688093" cy="685800"/>
              </a:xfrm>
              <a:prstGeom prst="rect">
                <a:avLst/>
              </a:prstGeom>
              <a:effectLst>
                <a:outerShdw blurRad="50800" dist="38100" dir="2700000" algn="tl" rotWithShape="0">
                  <a:srgbClr val="000000">
                    <a:alpha val="43000"/>
                  </a:srgbClr>
                </a:outerShdw>
              </a:effectLst>
            </p:spPr>
          </p:pic>
          <p:pic>
            <p:nvPicPr>
              <p:cNvPr id="42" name="Picture 41">
                <a:extLst>
                  <a:ext uri="{FF2B5EF4-FFF2-40B4-BE49-F238E27FC236}">
                    <a16:creationId xmlns:a16="http://schemas.microsoft.com/office/drawing/2014/main" id="{400DCC4A-2984-42C4-ADD5-229286044988}"/>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24979" y="1329055"/>
                <a:ext cx="688093" cy="685800"/>
              </a:xfrm>
              <a:prstGeom prst="rect">
                <a:avLst/>
              </a:prstGeom>
              <a:effectLst>
                <a:outerShdw blurRad="50800" dist="38100" dir="2700000" algn="tl" rotWithShape="0">
                  <a:srgbClr val="000000">
                    <a:alpha val="43000"/>
                  </a:srgbClr>
                </a:outerShdw>
              </a:effectLst>
            </p:spPr>
          </p:pic>
          <p:pic>
            <p:nvPicPr>
              <p:cNvPr id="43" name="Picture 42">
                <a:extLst>
                  <a:ext uri="{FF2B5EF4-FFF2-40B4-BE49-F238E27FC236}">
                    <a16:creationId xmlns:a16="http://schemas.microsoft.com/office/drawing/2014/main" id="{3C834B5D-6ED1-48F1-A3FB-7D927E4CBE40}"/>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746871" y="1328435"/>
                <a:ext cx="688094" cy="685800"/>
              </a:xfrm>
              <a:prstGeom prst="rect">
                <a:avLst/>
              </a:prstGeom>
              <a:effectLst>
                <a:outerShdw blurRad="50800" dist="38100" dir="2700000" algn="tl" rotWithShape="0">
                  <a:srgbClr val="000000">
                    <a:alpha val="43000"/>
                  </a:srgbClr>
                </a:outerShdw>
              </a:effectLst>
            </p:spPr>
          </p:pic>
          <p:pic>
            <p:nvPicPr>
              <p:cNvPr id="44" name="Picture 43">
                <a:extLst>
                  <a:ext uri="{FF2B5EF4-FFF2-40B4-BE49-F238E27FC236}">
                    <a16:creationId xmlns:a16="http://schemas.microsoft.com/office/drawing/2014/main" id="{5DABAA0D-FEF5-49FB-A4A5-94CBA150FC75}"/>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6914" y="1329055"/>
                <a:ext cx="688094" cy="685800"/>
              </a:xfrm>
              <a:prstGeom prst="rect">
                <a:avLst/>
              </a:prstGeom>
              <a:effectLst>
                <a:outerShdw blurRad="50800" dist="38100" dir="2700000" algn="tl" rotWithShape="0">
                  <a:srgbClr val="000000">
                    <a:alpha val="43000"/>
                  </a:srgbClr>
                </a:outerShdw>
              </a:effectLst>
            </p:spPr>
          </p:pic>
          <p:sp>
            <p:nvSpPr>
              <p:cNvPr id="45" name="Rectangle 44">
                <a:extLst>
                  <a:ext uri="{FF2B5EF4-FFF2-40B4-BE49-F238E27FC236}">
                    <a16:creationId xmlns:a16="http://schemas.microsoft.com/office/drawing/2014/main" id="{3FDDB746-896F-471D-A448-527FC4C4E42B}"/>
                  </a:ext>
                  <a:ext uri="{C183D7F6-B498-43B3-948B-1728B52AA6E4}">
                    <adec:decorative xmlns:adec="http://schemas.microsoft.com/office/drawing/2017/decorative" val="1"/>
                  </a:ext>
                </a:extLst>
              </p:cNvPr>
              <p:cNvSpPr/>
              <p:nvPr/>
            </p:nvSpPr>
            <p:spPr>
              <a:xfrm>
                <a:off x="6613404" y="2042656"/>
                <a:ext cx="638316"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FEMA</a:t>
                </a:r>
              </a:p>
            </p:txBody>
          </p:sp>
          <p:pic>
            <p:nvPicPr>
              <p:cNvPr id="46" name="Picture 45">
                <a:extLst>
                  <a:ext uri="{FF2B5EF4-FFF2-40B4-BE49-F238E27FC236}">
                    <a16:creationId xmlns:a16="http://schemas.microsoft.com/office/drawing/2014/main" id="{60AF6578-CEE2-449D-B156-79E19BB22698}"/>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475362" y="1329055"/>
                <a:ext cx="914400" cy="707136"/>
              </a:xfrm>
              <a:prstGeom prst="rect">
                <a:avLst/>
              </a:prstGeom>
              <a:effectLst>
                <a:outerShdw blurRad="50800" dist="38100" dir="2700000" algn="tl" rotWithShape="0">
                  <a:srgbClr val="000000">
                    <a:alpha val="43000"/>
                  </a:srgbClr>
                </a:outerShdw>
              </a:effectLst>
            </p:spPr>
          </p:pic>
          <p:sp>
            <p:nvSpPr>
              <p:cNvPr id="48" name="Rectangle 47">
                <a:extLst>
                  <a:ext uri="{FF2B5EF4-FFF2-40B4-BE49-F238E27FC236}">
                    <a16:creationId xmlns:a16="http://schemas.microsoft.com/office/drawing/2014/main" id="{F8B6D568-66ED-457B-BE58-34DD0FEDA5E1}"/>
                  </a:ext>
                  <a:ext uri="{C183D7F6-B498-43B3-948B-1728B52AA6E4}">
                    <adec:decorative xmlns:adec="http://schemas.microsoft.com/office/drawing/2017/decorative" val="1"/>
                  </a:ext>
                </a:extLst>
              </p:cNvPr>
              <p:cNvSpPr/>
              <p:nvPr/>
            </p:nvSpPr>
            <p:spPr>
              <a:xfrm>
                <a:off x="7462967" y="2042656"/>
                <a:ext cx="595035"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USFS</a:t>
                </a:r>
              </a:p>
            </p:txBody>
          </p:sp>
          <p:pic>
            <p:nvPicPr>
              <p:cNvPr id="49" name="Picture 48">
                <a:extLst>
                  <a:ext uri="{FF2B5EF4-FFF2-40B4-BE49-F238E27FC236}">
                    <a16:creationId xmlns:a16="http://schemas.microsoft.com/office/drawing/2014/main" id="{F550911E-97BE-40F0-9ECF-3EE2DC8B0627}"/>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4697245" y="1329195"/>
                <a:ext cx="684893" cy="682359"/>
              </a:xfrm>
              <a:prstGeom prst="rect">
                <a:avLst/>
              </a:prstGeom>
              <a:effectLst>
                <a:outerShdw blurRad="50800" dist="38100" dir="2700000" algn="tl" rotWithShape="0">
                  <a:srgbClr val="000000">
                    <a:alpha val="43000"/>
                  </a:srgbClr>
                </a:outerShdw>
              </a:effectLst>
            </p:spPr>
          </p:pic>
          <p:sp>
            <p:nvSpPr>
              <p:cNvPr id="50" name="Rectangle 49">
                <a:extLst>
                  <a:ext uri="{FF2B5EF4-FFF2-40B4-BE49-F238E27FC236}">
                    <a16:creationId xmlns:a16="http://schemas.microsoft.com/office/drawing/2014/main" id="{CA89779A-19E3-4EC2-8C87-3A1CC1DFF784}"/>
                  </a:ext>
                  <a:ext uri="{C183D7F6-B498-43B3-948B-1728B52AA6E4}">
                    <adec:decorative xmlns:adec="http://schemas.microsoft.com/office/drawing/2017/decorative" val="1"/>
                  </a:ext>
                </a:extLst>
              </p:cNvPr>
              <p:cNvSpPr/>
              <p:nvPr/>
            </p:nvSpPr>
            <p:spPr>
              <a:xfrm>
                <a:off x="4412853" y="2042656"/>
                <a:ext cx="1284134"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SPACE FORCE</a:t>
                </a:r>
              </a:p>
            </p:txBody>
          </p:sp>
          <p:pic>
            <p:nvPicPr>
              <p:cNvPr id="61" name="Picture 60">
                <a:extLst>
                  <a:ext uri="{FF2B5EF4-FFF2-40B4-BE49-F238E27FC236}">
                    <a16:creationId xmlns:a16="http://schemas.microsoft.com/office/drawing/2014/main" id="{ACD5F5B6-F356-8446-916A-FF57F3C25854}"/>
                  </a:ext>
                  <a:ext uri="{C183D7F6-B498-43B3-948B-1728B52AA6E4}">
                    <adec:decorative xmlns:adec="http://schemas.microsoft.com/office/drawing/2017/decorative" val="1"/>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7429499" y="1364546"/>
                <a:ext cx="637701" cy="692853"/>
              </a:xfrm>
              <a:prstGeom prst="rect">
                <a:avLst/>
              </a:prstGeom>
              <a:effectLst>
                <a:outerShdw blurRad="50800" dist="38100" dir="2700000" algn="tl" rotWithShape="0">
                  <a:prstClr val="black">
                    <a:alpha val="40000"/>
                  </a:prstClr>
                </a:outerShdw>
              </a:effectLst>
            </p:spPr>
          </p:pic>
        </p:grpSp>
        <p:grpSp>
          <p:nvGrpSpPr>
            <p:cNvPr id="3" name="Group 2">
              <a:extLst>
                <a:ext uri="{FF2B5EF4-FFF2-40B4-BE49-F238E27FC236}">
                  <a16:creationId xmlns:a16="http://schemas.microsoft.com/office/drawing/2014/main" id="{AAE99A8F-E0A6-2B8D-5587-26FC469C7CDD}"/>
                </a:ext>
              </a:extLst>
            </p:cNvPr>
            <p:cNvGrpSpPr/>
            <p:nvPr/>
          </p:nvGrpSpPr>
          <p:grpSpPr>
            <a:xfrm>
              <a:off x="1442491" y="5459018"/>
              <a:ext cx="6284666" cy="914477"/>
              <a:chOff x="1442491" y="5459018"/>
              <a:chExt cx="6284666" cy="914477"/>
            </a:xfrm>
          </p:grpSpPr>
          <p:sp>
            <p:nvSpPr>
              <p:cNvPr id="21" name="TextBox 20">
                <a:extLst>
                  <a:ext uri="{FF2B5EF4-FFF2-40B4-BE49-F238E27FC236}">
                    <a16:creationId xmlns:a16="http://schemas.microsoft.com/office/drawing/2014/main" id="{55E55A02-C0EE-4E2E-9B0A-FC01364F81D4}"/>
                  </a:ext>
                  <a:ext uri="{C183D7F6-B498-43B3-948B-1728B52AA6E4}">
                    <adec:decorative xmlns:adec="http://schemas.microsoft.com/office/drawing/2017/decorative" val="1"/>
                  </a:ext>
                </a:extLst>
              </p:cNvPr>
              <p:cNvSpPr txBox="1"/>
              <p:nvPr/>
            </p:nvSpPr>
            <p:spPr>
              <a:xfrm>
                <a:off x="1442491" y="6096496"/>
                <a:ext cx="1447800" cy="276999"/>
              </a:xfrm>
              <a:prstGeom prst="rect">
                <a:avLst/>
              </a:prstGeom>
              <a:noFill/>
            </p:spPr>
            <p:txBody>
              <a:bodyPr wrap="square" rtlCol="0">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USTRANSCOM</a:t>
                </a:r>
              </a:p>
            </p:txBody>
          </p:sp>
          <p:sp>
            <p:nvSpPr>
              <p:cNvPr id="22" name="Rectangle 21">
                <a:extLst>
                  <a:ext uri="{FF2B5EF4-FFF2-40B4-BE49-F238E27FC236}">
                    <a16:creationId xmlns:a16="http://schemas.microsoft.com/office/drawing/2014/main" id="{A983A448-0391-488F-8623-63A6C8694A43}"/>
                  </a:ext>
                  <a:ext uri="{C183D7F6-B498-43B3-948B-1728B52AA6E4}">
                    <adec:decorative xmlns:adec="http://schemas.microsoft.com/office/drawing/2017/decorative" val="1"/>
                  </a:ext>
                </a:extLst>
              </p:cNvPr>
              <p:cNvSpPr/>
              <p:nvPr/>
            </p:nvSpPr>
            <p:spPr>
              <a:xfrm>
                <a:off x="2773005" y="6096496"/>
                <a:ext cx="1256883"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USSTRATCOM</a:t>
                </a:r>
              </a:p>
            </p:txBody>
          </p:sp>
          <p:sp>
            <p:nvSpPr>
              <p:cNvPr id="23" name="Rectangle 22">
                <a:extLst>
                  <a:ext uri="{FF2B5EF4-FFF2-40B4-BE49-F238E27FC236}">
                    <a16:creationId xmlns:a16="http://schemas.microsoft.com/office/drawing/2014/main" id="{272EC194-4FDF-487F-AAA1-B4BC53FCE143}"/>
                  </a:ext>
                  <a:ext uri="{C183D7F6-B498-43B3-948B-1728B52AA6E4}">
                    <adec:decorative xmlns:adec="http://schemas.microsoft.com/office/drawing/2017/decorative" val="1"/>
                  </a:ext>
                </a:extLst>
              </p:cNvPr>
              <p:cNvSpPr/>
              <p:nvPr/>
            </p:nvSpPr>
            <p:spPr>
              <a:xfrm>
                <a:off x="4083969" y="6096496"/>
                <a:ext cx="979755"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USSOCOM</a:t>
                </a:r>
              </a:p>
            </p:txBody>
          </p:sp>
          <p:pic>
            <p:nvPicPr>
              <p:cNvPr id="24" name="Picture 52">
                <a:extLst>
                  <a:ext uri="{FF2B5EF4-FFF2-40B4-BE49-F238E27FC236}">
                    <a16:creationId xmlns:a16="http://schemas.microsoft.com/office/drawing/2014/main" id="{EDB8BD58-D26D-4CCD-B920-D2DCC3B09A35}"/>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1693127" y="5459018"/>
                <a:ext cx="693173" cy="693173"/>
              </a:xfrm>
              <a:prstGeom prst="rect">
                <a:avLst/>
              </a:prstGeom>
              <a:noFill/>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5" name="Picture 55">
                <a:extLst>
                  <a:ext uri="{FF2B5EF4-FFF2-40B4-BE49-F238E27FC236}">
                    <a16:creationId xmlns:a16="http://schemas.microsoft.com/office/drawing/2014/main" id="{EBB995F5-5628-4CA1-B5D2-7935B61A0933}"/>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100070" y="5545842"/>
                <a:ext cx="538142" cy="538142"/>
              </a:xfrm>
              <a:prstGeom prst="rect">
                <a:avLst/>
              </a:prstGeom>
              <a:noFill/>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6" name="Picture 57">
                <a:extLst>
                  <a:ext uri="{FF2B5EF4-FFF2-40B4-BE49-F238E27FC236}">
                    <a16:creationId xmlns:a16="http://schemas.microsoft.com/office/drawing/2014/main" id="{0ECE14FF-3B42-4710-A931-EBE9ABDAE30F}"/>
                  </a:ext>
                  <a:ext uri="{C183D7F6-B498-43B3-948B-1728B52AA6E4}">
                    <adec:decorative xmlns:adec="http://schemas.microsoft.com/office/drawing/2017/decorative" val="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4283801" y="5532131"/>
                <a:ext cx="473391" cy="562622"/>
              </a:xfrm>
              <a:prstGeom prst="rect">
                <a:avLst/>
              </a:prstGeom>
              <a:noFill/>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A4207F30-B1B7-4051-8CCB-1B68E3DCB956}"/>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771258" y="5542376"/>
                <a:ext cx="546072" cy="544328"/>
              </a:xfrm>
              <a:prstGeom prst="rect">
                <a:avLst/>
              </a:prstGeom>
              <a:noFill/>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4B65BDB9-BD09-406A-BE16-2DFD9E21DA29}"/>
                  </a:ext>
                  <a:ext uri="{C183D7F6-B498-43B3-948B-1728B52AA6E4}">
                    <adec:decorative xmlns:adec="http://schemas.microsoft.com/office/drawing/2017/decorative" val="1"/>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441246" y="5542376"/>
                <a:ext cx="546072" cy="544328"/>
              </a:xfrm>
              <a:prstGeom prst="rect">
                <a:avLst/>
              </a:prstGeom>
              <a:noFill/>
              <a:effectLst>
                <a:outerShdw blurRad="50800" dist="38100" dir="2700000" algn="tl" rotWithShape="0">
                  <a:srgbClr val="000000">
                    <a:alpha val="43000"/>
                  </a:srgbClr>
                </a:outerShdw>
              </a:effectLst>
            </p:spPr>
          </p:pic>
          <p:sp>
            <p:nvSpPr>
              <p:cNvPr id="29" name="Rectangle 28">
                <a:extLst>
                  <a:ext uri="{FF2B5EF4-FFF2-40B4-BE49-F238E27FC236}">
                    <a16:creationId xmlns:a16="http://schemas.microsoft.com/office/drawing/2014/main" id="{3B2B3A28-8474-4979-B985-54584BB08DB7}"/>
                  </a:ext>
                  <a:ext uri="{C183D7F6-B498-43B3-948B-1728B52AA6E4}">
                    <adec:decorative xmlns:adec="http://schemas.microsoft.com/office/drawing/2017/decorative" val="1"/>
                  </a:ext>
                </a:extLst>
              </p:cNvPr>
              <p:cNvSpPr/>
              <p:nvPr/>
            </p:nvSpPr>
            <p:spPr>
              <a:xfrm>
                <a:off x="5100091" y="6096496"/>
                <a:ext cx="1293944"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USCYBERCOM</a:t>
                </a:r>
              </a:p>
            </p:txBody>
          </p:sp>
          <p:sp>
            <p:nvSpPr>
              <p:cNvPr id="30" name="Rectangle 29">
                <a:extLst>
                  <a:ext uri="{FF2B5EF4-FFF2-40B4-BE49-F238E27FC236}">
                    <a16:creationId xmlns:a16="http://schemas.microsoft.com/office/drawing/2014/main" id="{E5BFCC3B-DE6E-4F95-B3F4-8B240D7FCDB1}"/>
                  </a:ext>
                  <a:ext uri="{C183D7F6-B498-43B3-948B-1728B52AA6E4}">
                    <adec:decorative xmlns:adec="http://schemas.microsoft.com/office/drawing/2017/decorative" val="1"/>
                  </a:ext>
                </a:extLst>
              </p:cNvPr>
              <p:cNvSpPr/>
              <p:nvPr/>
            </p:nvSpPr>
            <p:spPr>
              <a:xfrm>
                <a:off x="6452641" y="6096496"/>
                <a:ext cx="1274516"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USSPACECOM</a:t>
                </a:r>
              </a:p>
            </p:txBody>
          </p:sp>
        </p:grpSp>
      </p:grpSp>
      <p:sp>
        <p:nvSpPr>
          <p:cNvPr id="4" name="Slide Number Placeholder 3">
            <a:extLst>
              <a:ext uri="{FF2B5EF4-FFF2-40B4-BE49-F238E27FC236}">
                <a16:creationId xmlns:a16="http://schemas.microsoft.com/office/drawing/2014/main" id="{2701297A-0204-4283-B204-77E62E852D67}"/>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5</a:t>
            </a:fld>
            <a:endParaRPr lang="en-US" dirty="0"/>
          </a:p>
        </p:txBody>
      </p:sp>
    </p:spTree>
    <p:extLst>
      <p:ext uri="{BB962C8B-B14F-4D97-AF65-F5344CB8AC3E}">
        <p14:creationId xmlns:p14="http://schemas.microsoft.com/office/powerpoint/2010/main" val="1411938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1C6462E-1608-EA47-B1BC-4155D2A59678}"/>
              </a:ext>
            </a:extLst>
          </p:cNvPr>
          <p:cNvSpPr txBox="1"/>
          <p:nvPr/>
        </p:nvSpPr>
        <p:spPr>
          <a:xfrm>
            <a:off x="4891528" y="4030933"/>
            <a:ext cx="4064853" cy="307777"/>
          </a:xfrm>
          <a:prstGeom prst="rect">
            <a:avLst/>
          </a:prstGeom>
          <a:noFill/>
        </p:spPr>
        <p:txBody>
          <a:bodyPr wrap="square" rtlCol="0">
            <a:spAutoFit/>
          </a:bodyPr>
          <a:lstStyle/>
          <a:p>
            <a:r>
              <a:rPr lang="en-US" sz="1400" b="1" dirty="0">
                <a:solidFill>
                  <a:srgbClr val="4C4700"/>
                </a:solidFill>
              </a:rPr>
              <a:t>DLA REGIONAL COMMANDS</a:t>
            </a:r>
          </a:p>
        </p:txBody>
      </p:sp>
      <p:cxnSp>
        <p:nvCxnSpPr>
          <p:cNvPr id="23" name="Straight Connector 22">
            <a:extLst>
              <a:ext uri="{FF2B5EF4-FFF2-40B4-BE49-F238E27FC236}">
                <a16:creationId xmlns:a16="http://schemas.microsoft.com/office/drawing/2014/main" id="{D138371C-BD0B-554C-B2A7-79A48220D48F}"/>
              </a:ext>
              <a:ext uri="{C183D7F6-B498-43B3-948B-1728B52AA6E4}">
                <adec:decorative xmlns:adec="http://schemas.microsoft.com/office/drawing/2017/decorative" val="1"/>
              </a:ext>
            </a:extLst>
          </p:cNvPr>
          <p:cNvCxnSpPr/>
          <p:nvPr/>
        </p:nvCxnSpPr>
        <p:spPr>
          <a:xfrm>
            <a:off x="4968875" y="4053770"/>
            <a:ext cx="3870325" cy="0"/>
          </a:xfrm>
          <a:prstGeom prst="line">
            <a:avLst/>
          </a:prstGeom>
          <a:ln w="15875">
            <a:solidFill>
              <a:srgbClr val="414042"/>
            </a:solidFill>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1211281E-8B95-F605-E810-3FF76C0AA161}"/>
              </a:ext>
            </a:extLst>
          </p:cNvPr>
          <p:cNvSpPr/>
          <p:nvPr/>
        </p:nvSpPr>
        <p:spPr>
          <a:xfrm>
            <a:off x="4891528" y="2875882"/>
            <a:ext cx="1476360" cy="113289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3">
            <a:extLst>
              <a:ext uri="{FF2B5EF4-FFF2-40B4-BE49-F238E27FC236}">
                <a16:creationId xmlns:a16="http://schemas.microsoft.com/office/drawing/2014/main" id="{F312B8B4-668C-B440-B38F-4AEDD952A981}"/>
              </a:ext>
            </a:extLst>
          </p:cNvPr>
          <p:cNvSpPr>
            <a:spLocks noGrp="1"/>
          </p:cNvSpPr>
          <p:nvPr>
            <p:ph type="title" idx="4294967295"/>
          </p:nvPr>
        </p:nvSpPr>
        <p:spPr>
          <a:xfrm>
            <a:off x="0" y="-1446213"/>
            <a:ext cx="8255000" cy="1325563"/>
          </a:xfrm>
        </p:spPr>
        <p:txBody>
          <a:bodyPr vert="horz" lIns="91440" tIns="45720" rIns="91440" bIns="45720" rtlCol="0" anchor="b">
            <a:normAutofit/>
          </a:bodyPr>
          <a:lstStyle/>
          <a:p>
            <a:r>
              <a:rPr lang="en-US" dirty="0"/>
              <a:t>Defense logistics agency quick facts</a:t>
            </a:r>
          </a:p>
        </p:txBody>
      </p:sp>
      <p:sp>
        <p:nvSpPr>
          <p:cNvPr id="33" name="Slide Number Placeholder 3">
            <a:extLst>
              <a:ext uri="{FF2B5EF4-FFF2-40B4-BE49-F238E27FC236}">
                <a16:creationId xmlns:a16="http://schemas.microsoft.com/office/drawing/2014/main" id="{00246D0D-3CCA-6144-8793-183122AFC351}"/>
              </a:ext>
              <a:ext uri="{C183D7F6-B498-43B3-948B-1728B52AA6E4}">
                <adec:decorative xmlns:adec="http://schemas.microsoft.com/office/drawing/2017/decorative" val="1"/>
              </a:ext>
            </a:extLst>
          </p:cNvPr>
          <p:cNvSpPr>
            <a:spLocks noGrp="1"/>
          </p:cNvSpPr>
          <p:nvPr>
            <p:ph type="sldNum" sz="quarter" idx="4294967295"/>
          </p:nvPr>
        </p:nvSpPr>
        <p:spPr>
          <a:xfrm>
            <a:off x="8331200" y="6492875"/>
            <a:ext cx="812800" cy="365125"/>
          </a:xfrm>
        </p:spPr>
        <p:txBody>
          <a:bodyPr/>
          <a:lstStyle/>
          <a:p>
            <a:fld id="{0F70353F-5ECB-4B50-B3EA-C871EA4E3F32}" type="slidenum">
              <a:rPr lang="en-US" smtClean="0">
                <a:solidFill>
                  <a:schemeClr val="bg1"/>
                </a:solidFill>
              </a:rPr>
              <a:t>6</a:t>
            </a:fld>
            <a:endParaRPr lang="en-US" dirty="0">
              <a:solidFill>
                <a:schemeClr val="bg1"/>
              </a:solidFill>
            </a:endParaRPr>
          </a:p>
        </p:txBody>
      </p:sp>
      <p:pic>
        <p:nvPicPr>
          <p:cNvPr id="10" name="Picture 9" descr="Defense Logistics Agency Quick Facts:&#10;DLA employs about 25 thousand military and civilian personnel.">
            <a:extLst>
              <a:ext uri="{FF2B5EF4-FFF2-40B4-BE49-F238E27FC236}">
                <a16:creationId xmlns:a16="http://schemas.microsoft.com/office/drawing/2014/main" id="{CC8576F6-6515-9A44-8320-83A098B98EB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27429" y="147656"/>
            <a:ext cx="8828950" cy="1730939"/>
          </a:xfrm>
          <a:prstGeom prst="rect">
            <a:avLst/>
          </a:prstGeom>
        </p:spPr>
      </p:pic>
      <p:sp>
        <p:nvSpPr>
          <p:cNvPr id="13" name="TextBox 12">
            <a:extLst>
              <a:ext uri="{FF2B5EF4-FFF2-40B4-BE49-F238E27FC236}">
                <a16:creationId xmlns:a16="http://schemas.microsoft.com/office/drawing/2014/main" id="{38DBBBAD-7472-674B-8A47-6E136213E773}"/>
              </a:ext>
            </a:extLst>
          </p:cNvPr>
          <p:cNvSpPr txBox="1"/>
          <p:nvPr/>
        </p:nvSpPr>
        <p:spPr>
          <a:xfrm>
            <a:off x="130629" y="1838440"/>
            <a:ext cx="4641156" cy="4501232"/>
          </a:xfrm>
          <a:prstGeom prst="rect">
            <a:avLst/>
          </a:prstGeom>
          <a:noFill/>
        </p:spPr>
        <p:txBody>
          <a:bodyPr wrap="square" rtlCol="0">
            <a:spAutoFit/>
          </a:bodyPr>
          <a:lstStyle/>
          <a:p>
            <a:r>
              <a:rPr lang="en-US" b="1" dirty="0">
                <a:solidFill>
                  <a:srgbClr val="4C4700"/>
                </a:solidFill>
              </a:rPr>
              <a:t>6 MAJOR SUBORDINATE COMMANDS</a:t>
            </a:r>
          </a:p>
          <a:p>
            <a:pPr>
              <a:lnSpc>
                <a:spcPts val="1220"/>
              </a:lnSpc>
            </a:pPr>
            <a:r>
              <a:rPr lang="en-US" sz="1050" b="1" dirty="0">
                <a:solidFill>
                  <a:srgbClr val="4C4700"/>
                </a:solidFill>
              </a:rPr>
              <a:t>• DLA AVIATION</a:t>
            </a:r>
          </a:p>
          <a:p>
            <a:pPr>
              <a:lnSpc>
                <a:spcPts val="1220"/>
              </a:lnSpc>
            </a:pPr>
            <a:r>
              <a:rPr lang="en-US" sz="1050" dirty="0"/>
              <a:t>Manages the supply chain for aviation weapons systems repair parts, flight safety equipment, maps, consumable hardware, environmental products and industrial plant equipment.</a:t>
            </a:r>
          </a:p>
          <a:p>
            <a:pPr>
              <a:lnSpc>
                <a:spcPts val="920"/>
              </a:lnSpc>
            </a:pPr>
            <a:endParaRPr lang="en-US" sz="1050" dirty="0"/>
          </a:p>
          <a:p>
            <a:pPr>
              <a:lnSpc>
                <a:spcPts val="1220"/>
              </a:lnSpc>
            </a:pPr>
            <a:r>
              <a:rPr lang="en-US" sz="1050" b="1" dirty="0">
                <a:solidFill>
                  <a:srgbClr val="4C4700"/>
                </a:solidFill>
              </a:rPr>
              <a:t>• DLA TROOP SUPPORT</a:t>
            </a:r>
          </a:p>
          <a:p>
            <a:pPr>
              <a:lnSpc>
                <a:spcPts val="1220"/>
              </a:lnSpc>
            </a:pPr>
            <a:r>
              <a:rPr lang="en-US" sz="1050" dirty="0"/>
              <a:t>Manages the supply chains for food, textiles, construction material and medical supplies and equipment, including pharmaceuticals.</a:t>
            </a:r>
          </a:p>
          <a:p>
            <a:pPr>
              <a:lnSpc>
                <a:spcPts val="920"/>
              </a:lnSpc>
            </a:pPr>
            <a:endParaRPr lang="en-US" sz="1050" dirty="0"/>
          </a:p>
          <a:p>
            <a:pPr>
              <a:lnSpc>
                <a:spcPts val="1220"/>
              </a:lnSpc>
            </a:pPr>
            <a:r>
              <a:rPr lang="en-US" sz="1050" b="1" dirty="0">
                <a:solidFill>
                  <a:srgbClr val="4C4700"/>
                </a:solidFill>
              </a:rPr>
              <a:t>• DLA DISPOSITION SERVICES</a:t>
            </a:r>
          </a:p>
          <a:p>
            <a:pPr>
              <a:lnSpc>
                <a:spcPts val="1220"/>
              </a:lnSpc>
            </a:pPr>
            <a:r>
              <a:rPr lang="en-US" sz="1050" dirty="0"/>
              <a:t>Disposes of excess property by reutilization, transfer and demilitarization; conducts environmental disposal and reuse.</a:t>
            </a:r>
          </a:p>
          <a:p>
            <a:pPr>
              <a:lnSpc>
                <a:spcPts val="920"/>
              </a:lnSpc>
            </a:pPr>
            <a:endParaRPr lang="en-US" sz="1050" b="1" dirty="0"/>
          </a:p>
          <a:p>
            <a:pPr>
              <a:lnSpc>
                <a:spcPts val="1220"/>
              </a:lnSpc>
            </a:pPr>
            <a:r>
              <a:rPr lang="en-US" sz="1050" b="1" dirty="0">
                <a:solidFill>
                  <a:srgbClr val="4C4700"/>
                </a:solidFill>
              </a:rPr>
              <a:t>• DLA LAND AND MARITIME</a:t>
            </a:r>
          </a:p>
          <a:p>
            <a:pPr>
              <a:lnSpc>
                <a:spcPts val="1220"/>
              </a:lnSpc>
            </a:pPr>
            <a:r>
              <a:rPr lang="en-US" sz="1050" dirty="0"/>
              <a:t>Manages the supply chain for ground-based and maritime weapons systems repair parts, consumable hardware, small arms parts and fluid-handling systems.</a:t>
            </a:r>
          </a:p>
          <a:p>
            <a:pPr>
              <a:lnSpc>
                <a:spcPts val="920"/>
              </a:lnSpc>
            </a:pPr>
            <a:endParaRPr lang="en-US" sz="1050" dirty="0"/>
          </a:p>
          <a:p>
            <a:pPr>
              <a:lnSpc>
                <a:spcPts val="1220"/>
              </a:lnSpc>
            </a:pPr>
            <a:r>
              <a:rPr lang="en-US" sz="1050" b="1" dirty="0">
                <a:solidFill>
                  <a:srgbClr val="4C4700"/>
                </a:solidFill>
              </a:rPr>
              <a:t>• DLA ENERGY</a:t>
            </a:r>
          </a:p>
          <a:p>
            <a:pPr>
              <a:lnSpc>
                <a:spcPts val="1220"/>
              </a:lnSpc>
            </a:pPr>
            <a:r>
              <a:rPr lang="en-US" sz="1050" dirty="0"/>
              <a:t>Manages the supply chain for petroleum and lubrication products, alternative fuel and renewable energy, aerospace energy; provides fuel quality and technical support, fuel card programs and installation energy services.</a:t>
            </a:r>
          </a:p>
          <a:p>
            <a:pPr>
              <a:lnSpc>
                <a:spcPts val="920"/>
              </a:lnSpc>
            </a:pPr>
            <a:endParaRPr lang="en-US" sz="1050" b="1" dirty="0"/>
          </a:p>
          <a:p>
            <a:pPr>
              <a:lnSpc>
                <a:spcPts val="1220"/>
              </a:lnSpc>
            </a:pPr>
            <a:r>
              <a:rPr lang="en-US" sz="1050" b="1" dirty="0">
                <a:solidFill>
                  <a:srgbClr val="4C4700"/>
                </a:solidFill>
              </a:rPr>
              <a:t>• DLA DISTRIBUTION</a:t>
            </a:r>
          </a:p>
          <a:p>
            <a:pPr>
              <a:lnSpc>
                <a:spcPts val="1220"/>
              </a:lnSpc>
            </a:pPr>
            <a:r>
              <a:rPr lang="en-US" sz="1050" dirty="0"/>
              <a:t>Provides storage and distribution solutions and management, transportation planning and management, logistics planning and contingency operations; operates a global network of distribution centers.</a:t>
            </a:r>
          </a:p>
          <a:p>
            <a:pPr>
              <a:lnSpc>
                <a:spcPts val="1220"/>
              </a:lnSpc>
            </a:pPr>
            <a:endParaRPr lang="en-US" sz="1100" dirty="0"/>
          </a:p>
          <a:p>
            <a:endParaRPr lang="en-US" sz="1100" dirty="0"/>
          </a:p>
        </p:txBody>
      </p:sp>
      <p:pic>
        <p:nvPicPr>
          <p:cNvPr id="12" name="Picture 11" descr="DLA manages multiple supply chains including subsistence, maritime systems, clothing and textiles, medical, fuel and energy, land systems, construction and equipment, and aviation systems.&#10;DLA also manages about 5 million line items">
            <a:extLst>
              <a:ext uri="{FF2B5EF4-FFF2-40B4-BE49-F238E27FC236}">
                <a16:creationId xmlns:a16="http://schemas.microsoft.com/office/drawing/2014/main" id="{3C3396B0-FE11-294D-8157-CC63FE04FE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91528" y="1877734"/>
            <a:ext cx="3874995" cy="928919"/>
          </a:xfrm>
          <a:prstGeom prst="rect">
            <a:avLst/>
          </a:prstGeom>
        </p:spPr>
      </p:pic>
      <p:sp>
        <p:nvSpPr>
          <p:cNvPr id="14" name="TextBox 13">
            <a:extLst>
              <a:ext uri="{FF2B5EF4-FFF2-40B4-BE49-F238E27FC236}">
                <a16:creationId xmlns:a16="http://schemas.microsoft.com/office/drawing/2014/main" id="{40761C32-B720-394A-BF9D-4971E13547C0}"/>
              </a:ext>
            </a:extLst>
          </p:cNvPr>
          <p:cNvSpPr txBox="1"/>
          <p:nvPr/>
        </p:nvSpPr>
        <p:spPr>
          <a:xfrm>
            <a:off x="6415646" y="2873241"/>
            <a:ext cx="2413308" cy="284693"/>
          </a:xfrm>
          <a:prstGeom prst="rect">
            <a:avLst/>
          </a:prstGeom>
          <a:noFill/>
        </p:spPr>
        <p:txBody>
          <a:bodyPr wrap="square" rtlCol="0">
            <a:spAutoFit/>
          </a:bodyPr>
          <a:lstStyle/>
          <a:p>
            <a:pPr algn="ctr">
              <a:lnSpc>
                <a:spcPts val="1540"/>
              </a:lnSpc>
            </a:pPr>
            <a:r>
              <a:rPr lang="en-US" sz="1400" dirty="0"/>
              <a:t>AND PROVIDED MORE THAN</a:t>
            </a:r>
            <a:endParaRPr lang="en-US" sz="1400" b="1" dirty="0"/>
          </a:p>
        </p:txBody>
      </p:sp>
      <p:sp>
        <p:nvSpPr>
          <p:cNvPr id="18" name="Rounded Rectangle 17">
            <a:extLst>
              <a:ext uri="{FF2B5EF4-FFF2-40B4-BE49-F238E27FC236}">
                <a16:creationId xmlns:a16="http://schemas.microsoft.com/office/drawing/2014/main" id="{AC5DE73F-0F41-824E-B2CB-CA59F08E182C}"/>
              </a:ext>
              <a:ext uri="{C183D7F6-B498-43B3-948B-1728B52AA6E4}">
                <adec:decorative xmlns:adec="http://schemas.microsoft.com/office/drawing/2017/decorative" val="1"/>
              </a:ext>
            </a:extLst>
          </p:cNvPr>
          <p:cNvSpPr/>
          <p:nvPr/>
        </p:nvSpPr>
        <p:spPr>
          <a:xfrm>
            <a:off x="4956201" y="4335096"/>
            <a:ext cx="3872753" cy="1523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2FEB7791-867C-2F4E-84D8-A52A926E28F4}"/>
              </a:ext>
              <a:ext uri="{C183D7F6-B498-43B3-948B-1728B52AA6E4}">
                <adec:decorative xmlns:adec="http://schemas.microsoft.com/office/drawing/2017/decorative" val="1"/>
              </a:ext>
            </a:extLst>
          </p:cNvPr>
          <p:cNvSpPr/>
          <p:nvPr/>
        </p:nvSpPr>
        <p:spPr>
          <a:xfrm>
            <a:off x="4966447" y="5071482"/>
            <a:ext cx="3872753" cy="152380"/>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0BDC5B18-B170-5A47-856A-132FD09DE279}"/>
              </a:ext>
              <a:ext uri="{C183D7F6-B498-43B3-948B-1728B52AA6E4}">
                <adec:decorative xmlns:adec="http://schemas.microsoft.com/office/drawing/2017/decorative" val="1"/>
              </a:ext>
            </a:extLst>
          </p:cNvPr>
          <p:cNvSpPr/>
          <p:nvPr/>
        </p:nvSpPr>
        <p:spPr>
          <a:xfrm>
            <a:off x="4966447" y="5786098"/>
            <a:ext cx="3872753" cy="15238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3D2E737-956F-CF4E-BCB3-D4A7ECB21591}"/>
              </a:ext>
            </a:extLst>
          </p:cNvPr>
          <p:cNvSpPr txBox="1"/>
          <p:nvPr/>
        </p:nvSpPr>
        <p:spPr>
          <a:xfrm>
            <a:off x="4961306" y="4287691"/>
            <a:ext cx="4121203" cy="2169825"/>
          </a:xfrm>
          <a:prstGeom prst="rect">
            <a:avLst/>
          </a:prstGeom>
          <a:noFill/>
        </p:spPr>
        <p:txBody>
          <a:bodyPr wrap="square" rtlCol="0">
            <a:spAutoFit/>
          </a:bodyPr>
          <a:lstStyle/>
          <a:p>
            <a:r>
              <a:rPr lang="en-US" sz="1000" b="1" dirty="0">
                <a:solidFill>
                  <a:schemeClr val="bg1"/>
                </a:solidFill>
              </a:rPr>
              <a:t>DLA EUROPE &amp; AFRICA			        </a:t>
            </a:r>
            <a:r>
              <a:rPr lang="en-US" sz="800" dirty="0">
                <a:solidFill>
                  <a:schemeClr val="bg1"/>
                </a:solidFill>
              </a:rPr>
              <a:t>HQ: Kaiserslautern, Germany</a:t>
            </a:r>
          </a:p>
          <a:p>
            <a:r>
              <a:rPr lang="en-US" sz="1000" dirty="0"/>
              <a:t>The agency’s primary liaison to U.S. European Command, NATO and U.S. Africa Command, providing a unified DLA interface for warfighters throughout the areas of responsibility.</a:t>
            </a:r>
          </a:p>
          <a:p>
            <a:pPr>
              <a:lnSpc>
                <a:spcPts val="900"/>
              </a:lnSpc>
            </a:pPr>
            <a:endParaRPr lang="en-US" sz="1000" b="1" dirty="0"/>
          </a:p>
          <a:p>
            <a:r>
              <a:rPr lang="en-US" sz="1000" b="1" dirty="0">
                <a:solidFill>
                  <a:schemeClr val="bg1"/>
                </a:solidFill>
              </a:rPr>
              <a:t>DLA CENTCOM &amp; SOCOM		                        </a:t>
            </a:r>
            <a:r>
              <a:rPr lang="en-US" sz="800" dirty="0">
                <a:solidFill>
                  <a:schemeClr val="bg1"/>
                </a:solidFill>
              </a:rPr>
              <a:t>HQ: MacDill Air Force Base, FL</a:t>
            </a:r>
            <a:endParaRPr lang="en-US" sz="800" b="1" dirty="0">
              <a:solidFill>
                <a:schemeClr val="bg1"/>
              </a:solidFill>
            </a:endParaRPr>
          </a:p>
          <a:p>
            <a:r>
              <a:rPr lang="en-US" sz="1000" dirty="0"/>
              <a:t>The agency’s primary liaison to U.S. Central Command and U.S. Special Operations Command, providing a unified DLA interface for warfighters throughout the area of responsibility. </a:t>
            </a:r>
          </a:p>
          <a:p>
            <a:pPr>
              <a:lnSpc>
                <a:spcPts val="900"/>
              </a:lnSpc>
            </a:pPr>
            <a:endParaRPr lang="en-US" sz="1000" dirty="0"/>
          </a:p>
          <a:p>
            <a:r>
              <a:rPr lang="en-US" sz="1000" b="1" dirty="0">
                <a:solidFill>
                  <a:schemeClr val="bg1"/>
                </a:solidFill>
              </a:rPr>
              <a:t>DLA INDO-PACIFIC		</a:t>
            </a:r>
            <a:r>
              <a:rPr lang="en-US" sz="1000" dirty="0">
                <a:solidFill>
                  <a:schemeClr val="bg1"/>
                </a:solidFill>
              </a:rPr>
              <a:t>         </a:t>
            </a:r>
            <a:r>
              <a:rPr lang="en-US" sz="800" dirty="0">
                <a:solidFill>
                  <a:schemeClr val="bg1"/>
                </a:solidFill>
              </a:rPr>
              <a:t>HQ: Joint Base Pearl Harbor / Hickam, HI</a:t>
            </a:r>
            <a:endParaRPr lang="en-US" sz="800" b="1" dirty="0">
              <a:solidFill>
                <a:schemeClr val="bg1"/>
              </a:solidFill>
            </a:endParaRPr>
          </a:p>
          <a:p>
            <a:r>
              <a:rPr lang="en-US" sz="1000" dirty="0"/>
              <a:t>The agency’s primary liaison to U.S. </a:t>
            </a:r>
            <a:r>
              <a:rPr lang="en-US" sz="1000" dirty="0" err="1"/>
              <a:t>Indo-Pacific</a:t>
            </a:r>
            <a:r>
              <a:rPr lang="en-US" sz="1000" dirty="0"/>
              <a:t> Command, U.S. Forces Korea, U.S. Forces Japan and U.S. Alaskan Command, providing a unified DLA interface for warfighters throughout the area of responsibility.</a:t>
            </a:r>
          </a:p>
        </p:txBody>
      </p:sp>
      <p:cxnSp>
        <p:nvCxnSpPr>
          <p:cNvPr id="24" name="Straight Connector 23">
            <a:extLst>
              <a:ext uri="{FF2B5EF4-FFF2-40B4-BE49-F238E27FC236}">
                <a16:creationId xmlns:a16="http://schemas.microsoft.com/office/drawing/2014/main" id="{FD8DB7FA-7A8F-FB4B-B481-5854D56638D9}"/>
              </a:ext>
              <a:ext uri="{C183D7F6-B498-43B3-948B-1728B52AA6E4}">
                <adec:decorative xmlns:adec="http://schemas.microsoft.com/office/drawing/2017/decorative" val="1"/>
              </a:ext>
            </a:extLst>
          </p:cNvPr>
          <p:cNvCxnSpPr>
            <a:cxnSpLocks/>
          </p:cNvCxnSpPr>
          <p:nvPr/>
        </p:nvCxnSpPr>
        <p:spPr>
          <a:xfrm>
            <a:off x="4965700" y="4302125"/>
            <a:ext cx="38735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BEBF4E-B8AD-B849-AC93-91B4DB68F461}"/>
              </a:ext>
              <a:ext uri="{C183D7F6-B498-43B3-948B-1728B52AA6E4}">
                <adec:decorative xmlns:adec="http://schemas.microsoft.com/office/drawing/2017/decorative" val="1"/>
              </a:ext>
            </a:extLst>
          </p:cNvPr>
          <p:cNvCxnSpPr>
            <a:cxnSpLocks/>
          </p:cNvCxnSpPr>
          <p:nvPr/>
        </p:nvCxnSpPr>
        <p:spPr>
          <a:xfrm>
            <a:off x="4968875" y="5041900"/>
            <a:ext cx="3870325" cy="0"/>
          </a:xfrm>
          <a:prstGeom prst="line">
            <a:avLst/>
          </a:prstGeom>
          <a:ln w="95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AB14D8-8204-CA4C-9674-AA483B410A7F}"/>
              </a:ext>
              <a:ext uri="{C183D7F6-B498-43B3-948B-1728B52AA6E4}">
                <adec:decorative xmlns:adec="http://schemas.microsoft.com/office/drawing/2017/decorative" val="1"/>
              </a:ext>
            </a:extLst>
          </p:cNvPr>
          <p:cNvCxnSpPr>
            <a:cxnSpLocks/>
          </p:cNvCxnSpPr>
          <p:nvPr/>
        </p:nvCxnSpPr>
        <p:spPr>
          <a:xfrm>
            <a:off x="4972050" y="5759450"/>
            <a:ext cx="3867150" cy="0"/>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2C3A0BDB-4B3D-124E-A877-31A57BA83E8C}"/>
              </a:ext>
              <a:ext uri="{C183D7F6-B498-43B3-948B-1728B52AA6E4}">
                <adec:decorative xmlns:adec="http://schemas.microsoft.com/office/drawing/2017/decorative" val="1"/>
              </a:ext>
            </a:extLst>
          </p:cNvPr>
          <p:cNvGrpSpPr/>
          <p:nvPr/>
        </p:nvGrpSpPr>
        <p:grpSpPr>
          <a:xfrm>
            <a:off x="-756" y="6450710"/>
            <a:ext cx="9144756" cy="414605"/>
            <a:chOff x="-756" y="6450710"/>
            <a:chExt cx="9144756" cy="414605"/>
          </a:xfrm>
        </p:grpSpPr>
        <p:sp>
          <p:nvSpPr>
            <p:cNvPr id="31" name="Rectangle 30">
              <a:extLst>
                <a:ext uri="{FF2B5EF4-FFF2-40B4-BE49-F238E27FC236}">
                  <a16:creationId xmlns:a16="http://schemas.microsoft.com/office/drawing/2014/main" id="{D778985F-AC70-E341-98B0-794148FFF03A}"/>
                </a:ext>
                <a:ext uri="{C183D7F6-B498-43B3-948B-1728B52AA6E4}">
                  <adec:decorative xmlns:adec="http://schemas.microsoft.com/office/drawing/2017/decorative" val="1"/>
                </a:ext>
              </a:extLst>
            </p:cNvPr>
            <p:cNvSpPr/>
            <p:nvPr/>
          </p:nvSpPr>
          <p:spPr>
            <a:xfrm>
              <a:off x="0" y="6495983"/>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32" name="TextBox 31">
              <a:extLst>
                <a:ext uri="{FF2B5EF4-FFF2-40B4-BE49-F238E27FC236}">
                  <a16:creationId xmlns:a16="http://schemas.microsoft.com/office/drawing/2014/main" id="{C19ADA96-7512-0E4A-8BEE-E25A135E111D}"/>
                </a:ext>
                <a:ext uri="{C183D7F6-B498-43B3-948B-1728B52AA6E4}">
                  <adec:decorative xmlns:adec="http://schemas.microsoft.com/office/drawing/2017/decorative" val="1"/>
                </a:ext>
              </a:extLst>
            </p:cNvPr>
            <p:cNvSpPr txBox="1"/>
            <p:nvPr/>
          </p:nvSpPr>
          <p:spPr>
            <a:xfrm>
              <a:off x="-756" y="6450710"/>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grpSp>
      <p:sp>
        <p:nvSpPr>
          <p:cNvPr id="3" name="TextBox 2">
            <a:extLst>
              <a:ext uri="{FF2B5EF4-FFF2-40B4-BE49-F238E27FC236}">
                <a16:creationId xmlns:a16="http://schemas.microsoft.com/office/drawing/2014/main" id="{3FB086C4-CE98-DAD5-A504-6E6FDA24B928}"/>
              </a:ext>
            </a:extLst>
          </p:cNvPr>
          <p:cNvSpPr txBox="1"/>
          <p:nvPr/>
        </p:nvSpPr>
        <p:spPr>
          <a:xfrm>
            <a:off x="6494017" y="3728560"/>
            <a:ext cx="2334938" cy="284693"/>
          </a:xfrm>
          <a:prstGeom prst="rect">
            <a:avLst/>
          </a:prstGeom>
          <a:noFill/>
        </p:spPr>
        <p:txBody>
          <a:bodyPr wrap="square" rtlCol="0">
            <a:spAutoFit/>
          </a:bodyPr>
          <a:lstStyle/>
          <a:p>
            <a:pPr algn="ctr">
              <a:lnSpc>
                <a:spcPts val="1540"/>
              </a:lnSpc>
            </a:pPr>
            <a:r>
              <a:rPr lang="en-US" sz="1100" dirty="0"/>
              <a:t>IN GOODS AND SERVICES FOR FY2021</a:t>
            </a:r>
            <a:endParaRPr lang="en-US" sz="1100" b="1" dirty="0"/>
          </a:p>
        </p:txBody>
      </p:sp>
      <p:sp>
        <p:nvSpPr>
          <p:cNvPr id="4" name="TextBox 3">
            <a:extLst>
              <a:ext uri="{FF2B5EF4-FFF2-40B4-BE49-F238E27FC236}">
                <a16:creationId xmlns:a16="http://schemas.microsoft.com/office/drawing/2014/main" id="{7E759E9B-34FB-7442-6CCE-AF0D17505C4B}"/>
              </a:ext>
            </a:extLst>
          </p:cNvPr>
          <p:cNvSpPr txBox="1"/>
          <p:nvPr/>
        </p:nvSpPr>
        <p:spPr>
          <a:xfrm>
            <a:off x="7550074" y="3138539"/>
            <a:ext cx="1395662" cy="584775"/>
          </a:xfrm>
          <a:prstGeom prst="rect">
            <a:avLst/>
          </a:prstGeom>
          <a:noFill/>
        </p:spPr>
        <p:txBody>
          <a:bodyPr wrap="square" rtlCol="0">
            <a:spAutoFit/>
          </a:bodyPr>
          <a:lstStyle/>
          <a:p>
            <a:r>
              <a:rPr lang="en-US" sz="3200" b="1" spc="-150" dirty="0">
                <a:solidFill>
                  <a:schemeClr val="bg2">
                    <a:lumMod val="25000"/>
                  </a:schemeClr>
                </a:solidFill>
              </a:rPr>
              <a:t>BILLION</a:t>
            </a:r>
            <a:endParaRPr lang="en-US" sz="3200" dirty="0">
              <a:solidFill>
                <a:schemeClr val="bg2">
                  <a:lumMod val="25000"/>
                </a:schemeClr>
              </a:solidFill>
            </a:endParaRPr>
          </a:p>
        </p:txBody>
      </p:sp>
      <p:sp>
        <p:nvSpPr>
          <p:cNvPr id="5" name="TextBox 4">
            <a:extLst>
              <a:ext uri="{FF2B5EF4-FFF2-40B4-BE49-F238E27FC236}">
                <a16:creationId xmlns:a16="http://schemas.microsoft.com/office/drawing/2014/main" id="{BEAEFB28-FD7A-E874-B916-6E842D2CC735}"/>
              </a:ext>
            </a:extLst>
          </p:cNvPr>
          <p:cNvSpPr txBox="1"/>
          <p:nvPr/>
        </p:nvSpPr>
        <p:spPr>
          <a:xfrm>
            <a:off x="4891645" y="2814995"/>
            <a:ext cx="1476243" cy="1171539"/>
          </a:xfrm>
          <a:prstGeom prst="rect">
            <a:avLst/>
          </a:prstGeom>
          <a:noFill/>
        </p:spPr>
        <p:txBody>
          <a:bodyPr wrap="square" rtlCol="0">
            <a:spAutoFit/>
          </a:bodyPr>
          <a:lstStyle/>
          <a:p>
            <a:pPr algn="ctr">
              <a:lnSpc>
                <a:spcPts val="2040"/>
              </a:lnSpc>
            </a:pPr>
            <a:r>
              <a:rPr lang="en-US" sz="1400" dirty="0">
                <a:solidFill>
                  <a:schemeClr val="bg1"/>
                </a:solidFill>
              </a:rPr>
              <a:t>and about</a:t>
            </a:r>
          </a:p>
          <a:p>
            <a:pPr algn="ctr">
              <a:lnSpc>
                <a:spcPts val="1940"/>
              </a:lnSpc>
              <a:spcBef>
                <a:spcPts val="1200"/>
              </a:spcBef>
            </a:pPr>
            <a:r>
              <a:rPr lang="en-US" sz="3600" b="1" dirty="0">
                <a:solidFill>
                  <a:schemeClr val="bg1"/>
                </a:solidFill>
              </a:rPr>
              <a:t>5</a:t>
            </a:r>
            <a:r>
              <a:rPr lang="en-US" sz="2800" b="1" dirty="0">
                <a:solidFill>
                  <a:schemeClr val="bg1"/>
                </a:solidFill>
              </a:rPr>
              <a:t> MILLION</a:t>
            </a:r>
          </a:p>
          <a:p>
            <a:pPr algn="ctr">
              <a:lnSpc>
                <a:spcPts val="1540"/>
              </a:lnSpc>
            </a:pPr>
            <a:r>
              <a:rPr lang="en-US" sz="1100" dirty="0">
                <a:solidFill>
                  <a:schemeClr val="bg1"/>
                </a:solidFill>
              </a:rPr>
              <a:t>Line items</a:t>
            </a:r>
          </a:p>
        </p:txBody>
      </p:sp>
      <p:cxnSp>
        <p:nvCxnSpPr>
          <p:cNvPr id="7" name="Straight Connector 6">
            <a:extLst>
              <a:ext uri="{FF2B5EF4-FFF2-40B4-BE49-F238E27FC236}">
                <a16:creationId xmlns:a16="http://schemas.microsoft.com/office/drawing/2014/main" id="{1DF4315C-ED7B-F1AE-8582-24620ACF6275}"/>
              </a:ext>
              <a:ext uri="{C183D7F6-B498-43B3-948B-1728B52AA6E4}">
                <adec:decorative xmlns:adec="http://schemas.microsoft.com/office/drawing/2017/decorative" val="1"/>
              </a:ext>
            </a:extLst>
          </p:cNvPr>
          <p:cNvCxnSpPr/>
          <p:nvPr/>
        </p:nvCxnSpPr>
        <p:spPr>
          <a:xfrm>
            <a:off x="4965700" y="2829405"/>
            <a:ext cx="3870325" cy="0"/>
          </a:xfrm>
          <a:prstGeom prst="line">
            <a:avLst/>
          </a:prstGeom>
          <a:ln w="15875">
            <a:solidFill>
              <a:srgbClr val="41404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17D0F583-1CB7-0DB9-D0BE-067E8AB2995A}"/>
              </a:ext>
              <a:ext uri="{C183D7F6-B498-43B3-948B-1728B52AA6E4}">
                <adec:decorative xmlns:adec="http://schemas.microsoft.com/office/drawing/2017/decorative" val="1"/>
              </a:ext>
            </a:extLst>
          </p:cNvPr>
          <p:cNvSpPr txBox="1">
            <a:spLocks/>
          </p:cNvSpPr>
          <p:nvPr/>
        </p:nvSpPr>
        <p:spPr>
          <a:xfrm>
            <a:off x="8691073" y="6517947"/>
            <a:ext cx="391436" cy="2840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a:solidFill>
                  <a:schemeClr val="bg1"/>
                </a:solidFill>
              </a:rPr>
              <a:t>6</a:t>
            </a:r>
          </a:p>
        </p:txBody>
      </p:sp>
      <p:sp>
        <p:nvSpPr>
          <p:cNvPr id="17" name="TextBox 16">
            <a:extLst>
              <a:ext uri="{FF2B5EF4-FFF2-40B4-BE49-F238E27FC236}">
                <a16:creationId xmlns:a16="http://schemas.microsoft.com/office/drawing/2014/main" id="{5DACBDB7-1AE6-B008-C380-7D9B1EDA6CBC}"/>
              </a:ext>
            </a:extLst>
          </p:cNvPr>
          <p:cNvSpPr txBox="1"/>
          <p:nvPr/>
        </p:nvSpPr>
        <p:spPr>
          <a:xfrm>
            <a:off x="6306459" y="3089188"/>
            <a:ext cx="1395662" cy="830997"/>
          </a:xfrm>
          <a:prstGeom prst="rect">
            <a:avLst/>
          </a:prstGeom>
          <a:noFill/>
        </p:spPr>
        <p:txBody>
          <a:bodyPr wrap="square" rtlCol="0">
            <a:spAutoFit/>
          </a:bodyPr>
          <a:lstStyle/>
          <a:p>
            <a:r>
              <a:rPr lang="en-US" sz="4800" b="1" spc="-300" normalizeH="1" dirty="0">
                <a:solidFill>
                  <a:schemeClr val="bg2">
                    <a:lumMod val="25000"/>
                  </a:schemeClr>
                </a:solidFill>
              </a:rPr>
              <a:t>$48</a:t>
            </a:r>
            <a:r>
              <a:rPr lang="en-US" sz="4800" b="1" spc="-300" dirty="0">
                <a:solidFill>
                  <a:schemeClr val="bg2">
                    <a:lumMod val="25000"/>
                  </a:schemeClr>
                </a:solidFill>
              </a:rPr>
              <a:t>.</a:t>
            </a:r>
            <a:r>
              <a:rPr lang="en-US" sz="4800" b="1" spc="-300" normalizeH="1" dirty="0">
                <a:solidFill>
                  <a:schemeClr val="bg2">
                    <a:lumMod val="25000"/>
                  </a:schemeClr>
                </a:solidFill>
              </a:rPr>
              <a:t>2  </a:t>
            </a:r>
          </a:p>
        </p:txBody>
      </p:sp>
    </p:spTree>
    <p:extLst>
      <p:ext uri="{BB962C8B-B14F-4D97-AF65-F5344CB8AC3E}">
        <p14:creationId xmlns:p14="http://schemas.microsoft.com/office/powerpoint/2010/main" val="2311326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FADBE4-5C74-411C-9D02-3EF870F2E899}"/>
              </a:ext>
            </a:extLst>
          </p:cNvPr>
          <p:cNvSpPr txBox="1">
            <a:spLocks noGrp="1"/>
          </p:cNvSpPr>
          <p:nvPr>
            <p:ph type="title" idx="4294967295"/>
          </p:nvPr>
        </p:nvSpPr>
        <p:spPr>
          <a:xfrm>
            <a:off x="3764280" y="348343"/>
            <a:ext cx="5029200" cy="8229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5" normalizeH="0" baseline="0" noProof="0" dirty="0">
                <a:ln>
                  <a:noFill/>
                </a:ln>
                <a:solidFill>
                  <a:schemeClr val="tx2">
                    <a:lumMod val="50000"/>
                  </a:schemeClr>
                </a:solidFill>
                <a:effectLst/>
                <a:uLnTx/>
                <a:uFillTx/>
                <a:latin typeface="+mj-lt"/>
                <a:ea typeface="+mj-ea"/>
                <a:cs typeface="Arial"/>
              </a:rPr>
              <a:t>DLA Relationships</a:t>
            </a:r>
          </a:p>
        </p:txBody>
      </p:sp>
      <p:sp>
        <p:nvSpPr>
          <p:cNvPr id="7" name="Slide Number Placeholder 3">
            <a:extLst>
              <a:ext uri="{FF2B5EF4-FFF2-40B4-BE49-F238E27FC236}">
                <a16:creationId xmlns:a16="http://schemas.microsoft.com/office/drawing/2014/main" id="{D2502B60-060C-4CAB-A211-69707A0BFF86}"/>
              </a:ext>
              <a:ext uri="{C183D7F6-B498-43B3-948B-1728B52AA6E4}">
                <adec:decorative xmlns:adec="http://schemas.microsoft.com/office/drawing/2017/decorative" val="1"/>
              </a:ext>
            </a:extLst>
          </p:cNvPr>
          <p:cNvSpPr txBox="1">
            <a:spLocks/>
          </p:cNvSpPr>
          <p:nvPr/>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F70353F-5ECB-4B50-B3EA-C871EA4E3F32}" type="slidenum">
              <a:rPr lang="en-US" smtClean="0"/>
              <a:pPr/>
              <a:t>7</a:t>
            </a:fld>
            <a:endParaRPr lang="en-US" dirty="0"/>
          </a:p>
        </p:txBody>
      </p:sp>
      <p:pic>
        <p:nvPicPr>
          <p:cNvPr id="3" name="Picture 2" descr="Logo&#10;&#10;Description automatically generated with low confidence">
            <a:extLst>
              <a:ext uri="{FF2B5EF4-FFF2-40B4-BE49-F238E27FC236}">
                <a16:creationId xmlns:a16="http://schemas.microsoft.com/office/drawing/2014/main" id="{E3544E44-877A-8199-BFAD-87EEAC88ED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63493" y="3978789"/>
            <a:ext cx="498831" cy="611438"/>
          </a:xfrm>
          <a:prstGeom prst="rect">
            <a:avLst/>
          </a:prstGeom>
        </p:spPr>
      </p:pic>
      <p:pic>
        <p:nvPicPr>
          <p:cNvPr id="4" name="Picture 3" descr="Diagram&#10;&#10;Description automatically generated">
            <a:extLst>
              <a:ext uri="{FF2B5EF4-FFF2-40B4-BE49-F238E27FC236}">
                <a16:creationId xmlns:a16="http://schemas.microsoft.com/office/drawing/2014/main" id="{96DFF761-8072-03C3-EF76-AE1B2E16C6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350448"/>
            <a:ext cx="9144000" cy="5324354"/>
          </a:xfrm>
          <a:prstGeom prst="rect">
            <a:avLst/>
          </a:prstGeom>
        </p:spPr>
      </p:pic>
    </p:spTree>
    <p:extLst>
      <p:ext uri="{BB962C8B-B14F-4D97-AF65-F5344CB8AC3E}">
        <p14:creationId xmlns:p14="http://schemas.microsoft.com/office/powerpoint/2010/main" val="3562513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6A163D-D5D5-7762-07FA-5F20C452D5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23054" y="3514982"/>
            <a:ext cx="549882" cy="865707"/>
          </a:xfrm>
          <a:prstGeom prst="rect">
            <a:avLst/>
          </a:prstGeom>
        </p:spPr>
      </p:pic>
      <p:pic>
        <p:nvPicPr>
          <p:cNvPr id="38" name="Picture 37" descr="A logo of the agency of the united states&#10;&#10;Description automatically generated">
            <a:extLst>
              <a:ext uri="{FF2B5EF4-FFF2-40B4-BE49-F238E27FC236}">
                <a16:creationId xmlns:a16="http://schemas.microsoft.com/office/drawing/2014/main" id="{2F4638D5-E660-30DE-5AA2-6BCD9223D22E}"/>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207491" y="143526"/>
            <a:ext cx="2660417" cy="3208014"/>
          </a:xfrm>
          <a:prstGeom prst="rect">
            <a:avLst/>
          </a:prstGeom>
        </p:spPr>
      </p:pic>
      <p:cxnSp>
        <p:nvCxnSpPr>
          <p:cNvPr id="121" name="Straight Connector 120"/>
          <p:cNvCxnSpPr>
            <a:cxnSpLocks/>
            <a:stCxn id="14" idx="3"/>
          </p:cNvCxnSpPr>
          <p:nvPr/>
        </p:nvCxnSpPr>
        <p:spPr>
          <a:xfrm flipV="1">
            <a:off x="6984534" y="816803"/>
            <a:ext cx="1556908" cy="18857"/>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405229" y="2772756"/>
            <a:ext cx="812065" cy="43088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CAPT BRIAN ANDERSON</a:t>
            </a:r>
            <a:r>
              <a:rPr lang="en-US" sz="700" noProof="0" dirty="0">
                <a:solidFill>
                  <a:prstClr val="black"/>
                </a:solidFill>
                <a:latin typeface="Arial" charset="0"/>
              </a:rPr>
              <a:t>,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USN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COMMANDER</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ENERGY</a:t>
            </a:r>
          </a:p>
        </p:txBody>
      </p:sp>
      <p:cxnSp>
        <p:nvCxnSpPr>
          <p:cNvPr id="41" name="Straight Connector 40"/>
          <p:cNvCxnSpPr>
            <a:cxnSpLocks/>
          </p:cNvCxnSpPr>
          <p:nvPr/>
        </p:nvCxnSpPr>
        <p:spPr>
          <a:xfrm>
            <a:off x="3379492" y="228602"/>
            <a:ext cx="3998268"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527298" y="1321700"/>
            <a:ext cx="937179" cy="32316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BRAD BUNN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VICE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 </a:t>
            </a:r>
          </a:p>
        </p:txBody>
      </p:sp>
      <p:sp>
        <p:nvSpPr>
          <p:cNvPr id="44" name="TextBox 43"/>
          <p:cNvSpPr txBox="1"/>
          <p:nvPr/>
        </p:nvSpPr>
        <p:spPr>
          <a:xfrm>
            <a:off x="5274999" y="1323505"/>
            <a:ext cx="1140311" cy="43088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CCM ALVIN R.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DYER</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 USAF</a:t>
            </a:r>
            <a:r>
              <a:rPr lang="en-US" sz="700" dirty="0">
                <a:solidFill>
                  <a:prstClr val="black"/>
                </a:solidFill>
                <a:latin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SENIOR ENLISTED LEADER </a:t>
            </a:r>
          </a:p>
        </p:txBody>
      </p:sp>
      <p:sp>
        <p:nvSpPr>
          <p:cNvPr id="45" name="TextBox 44"/>
          <p:cNvSpPr txBox="1"/>
          <p:nvPr/>
        </p:nvSpPr>
        <p:spPr>
          <a:xfrm>
            <a:off x="6233556" y="1321659"/>
            <a:ext cx="916751" cy="32316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W. ERIC SMITH</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CHIEF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STAFF     </a:t>
            </a:r>
          </a:p>
        </p:txBody>
      </p:sp>
      <p:sp>
        <p:nvSpPr>
          <p:cNvPr id="46" name="TextBox 45"/>
          <p:cNvSpPr txBox="1"/>
          <p:nvPr/>
        </p:nvSpPr>
        <p:spPr>
          <a:xfrm>
            <a:off x="2810020" y="2771611"/>
            <a:ext cx="841420" cy="53860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latin typeface="Arial" panose="020B0604020202020204" pitchFamily="34" charset="0"/>
                <a:cs typeface="Arial" panose="020B0604020202020204" pitchFamily="34" charset="0"/>
              </a:rPr>
              <a:t>BG LANDIS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latin typeface="Arial" panose="020B0604020202020204" pitchFamily="34" charset="0"/>
                <a:cs typeface="Arial" panose="020B0604020202020204" pitchFamily="34" charset="0"/>
              </a:rPr>
              <a:t>MADDOX,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USA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TROOP SUPPORT </a:t>
            </a:r>
          </a:p>
        </p:txBody>
      </p:sp>
      <p:sp>
        <p:nvSpPr>
          <p:cNvPr id="47" name="TextBox 46"/>
          <p:cNvSpPr txBox="1"/>
          <p:nvPr/>
        </p:nvSpPr>
        <p:spPr>
          <a:xfrm>
            <a:off x="3747938" y="2771611"/>
            <a:ext cx="744615" cy="430642"/>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BRIG GEN SEAN</a:t>
            </a:r>
            <a:r>
              <a:rPr lang="en-US" sz="700" dirty="0">
                <a:solidFill>
                  <a:prstClr val="black"/>
                </a:solidFill>
                <a:latin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TYLER</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 USAF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AVIATION</a:t>
            </a:r>
          </a:p>
        </p:txBody>
      </p:sp>
      <p:sp>
        <p:nvSpPr>
          <p:cNvPr id="49" name="TextBox 48"/>
          <p:cNvSpPr txBox="1"/>
          <p:nvPr/>
        </p:nvSpPr>
        <p:spPr>
          <a:xfrm>
            <a:off x="6264307" y="2772096"/>
            <a:ext cx="891017" cy="43088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RADM GRAFTON</a:t>
            </a:r>
            <a:r>
              <a:rPr kumimoji="0" lang="en-US" sz="700" b="0" i="0" u="none" strike="noStrike" kern="1200" cap="none" spc="0" normalizeH="0" noProof="0" dirty="0">
                <a:ln>
                  <a:noFill/>
                </a:ln>
                <a:solidFill>
                  <a:prstClr val="black"/>
                </a:solidFill>
                <a:effectLst/>
                <a:uLnTx/>
                <a:uFillTx/>
                <a:latin typeface="Arial" charset="0"/>
                <a:ea typeface="+mn-ea"/>
                <a:cs typeface="+mn-cs"/>
              </a:rPr>
              <a:t> D. CHASE JR.</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 USN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DISTRIBUTION</a:t>
            </a:r>
          </a:p>
        </p:txBody>
      </p:sp>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77100" y="1831342"/>
            <a:ext cx="588828" cy="913284"/>
          </a:xfrm>
          <a:prstGeom prst="rect">
            <a:avLst/>
          </a:prstGeom>
        </p:spPr>
      </p:pic>
      <p:sp>
        <p:nvSpPr>
          <p:cNvPr id="51" name="TextBox 50"/>
          <p:cNvSpPr txBox="1"/>
          <p:nvPr/>
        </p:nvSpPr>
        <p:spPr>
          <a:xfrm>
            <a:off x="7039725" y="2775271"/>
            <a:ext cx="1084506" cy="53860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MICHAEL 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CANNON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DISPOSITION SERVICES</a:t>
            </a:r>
          </a:p>
        </p:txBody>
      </p:sp>
      <p:sp>
        <p:nvSpPr>
          <p:cNvPr id="52" name="TextBox 51"/>
          <p:cNvSpPr txBox="1"/>
          <p:nvPr/>
        </p:nvSpPr>
        <p:spPr>
          <a:xfrm>
            <a:off x="2736375" y="6041880"/>
            <a:ext cx="1014277"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dirty="0">
                <a:ln>
                  <a:noFill/>
                </a:ln>
                <a:solidFill>
                  <a:prstClr val="black"/>
                </a:solidFill>
                <a:effectLst/>
                <a:uLnTx/>
                <a:uFillTx/>
                <a:latin typeface="Arial" charset="0"/>
                <a:ea typeface="+mn-ea"/>
                <a:cs typeface="+mn-cs"/>
              </a:rPr>
              <a:t>DONALD PHILLIPS</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INSTALLATION MANAGEMENT</a:t>
            </a:r>
            <a:r>
              <a:rPr lang="en-US" sz="700" dirty="0">
                <a:solidFill>
                  <a:prstClr val="black"/>
                </a:solidFill>
              </a:rPr>
              <a:t>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(DM)</a:t>
            </a:r>
            <a:r>
              <a:rPr kumimoji="0" lang="en-US" sz="700" b="0" i="0" u="none" strike="noStrike" kern="1200" cap="none" spc="0" normalizeH="0" noProof="0" dirty="0">
                <a:ln>
                  <a:noFill/>
                </a:ln>
                <a:solidFill>
                  <a:prstClr val="black"/>
                </a:solidFill>
                <a:effectLst/>
                <a:uLnTx/>
                <a:uFillTx/>
                <a:latin typeface="Arial" charset="0"/>
                <a:ea typeface="+mn-ea"/>
                <a:cs typeface="+mn-cs"/>
              </a:rPr>
              <a:t> </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4" name="TextBox 53"/>
          <p:cNvSpPr txBox="1"/>
          <p:nvPr/>
        </p:nvSpPr>
        <p:spPr>
          <a:xfrm>
            <a:off x="3587924" y="6041880"/>
            <a:ext cx="1047572"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spc="-20" dirty="0">
                <a:latin typeface="Arial" panose="020B0604020202020204" pitchFamily="34" charset="0"/>
                <a:cs typeface="Arial" panose="020B0604020202020204" pitchFamily="34" charset="0"/>
              </a:rPr>
              <a:t>CH (COL) THOMAS </a:t>
            </a:r>
            <a:r>
              <a:rPr lang="en-US" sz="700" dirty="0">
                <a:latin typeface="Arial" panose="020B0604020202020204" pitchFamily="34" charset="0"/>
                <a:cs typeface="Arial" panose="020B0604020202020204" pitchFamily="34" charset="0"/>
              </a:rPr>
              <a:t>A. BROOKS, USA</a:t>
            </a:r>
            <a:endParaRPr lang="en-US" sz="7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latin typeface="Arial" panose="020B0604020202020204" pitchFamily="34" charset="0"/>
                <a:ea typeface="Calibri" panose="020F0502020204030204" pitchFamily="34" charset="0"/>
                <a:cs typeface="Arial" panose="020B0604020202020204" pitchFamily="34" charset="0"/>
              </a:rPr>
              <a:t>COMMAND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effectLst/>
                <a:latin typeface="Arial" panose="020B0604020202020204" pitchFamily="34" charset="0"/>
                <a:ea typeface="Calibri" panose="020F0502020204030204" pitchFamily="34" charset="0"/>
                <a:cs typeface="Arial" panose="020B0604020202020204" pitchFamily="34" charset="0"/>
              </a:rPr>
              <a:t>CHAPLAIN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(DH)</a:t>
            </a:r>
          </a:p>
        </p:txBody>
      </p:sp>
      <p:sp>
        <p:nvSpPr>
          <p:cNvPr id="55" name="TextBox 54"/>
          <p:cNvSpPr txBox="1"/>
          <p:nvPr/>
        </p:nvSpPr>
        <p:spPr>
          <a:xfrm>
            <a:off x="82279" y="6041880"/>
            <a:ext cx="1046261" cy="630942"/>
          </a:xfrm>
          <a:prstGeom prst="rect">
            <a:avLst/>
          </a:prstGeom>
          <a:noFill/>
        </p:spPr>
        <p:txBody>
          <a:bodyPr wrap="square" rtlCol="0">
            <a:spAutoFit/>
          </a:bodyPr>
          <a:lstStyle/>
          <a:p>
            <a:pPr lvl="0" algn="ctr" defTabSz="914400" fontAlgn="base">
              <a:spcBef>
                <a:spcPct val="0"/>
              </a:spcBef>
              <a:spcAft>
                <a:spcPct val="0"/>
              </a:spcAft>
              <a:defRPr/>
            </a:pPr>
            <a:r>
              <a:rPr lang="en-US" sz="700" dirty="0">
                <a:latin typeface="Arial" panose="020B0604020202020204" pitchFamily="34" charset="0"/>
                <a:cs typeface="Arial" panose="020B0604020202020204" pitchFamily="34" charset="0"/>
              </a:rPr>
              <a:t>JON LIGHTNER</a:t>
            </a:r>
          </a:p>
          <a:p>
            <a:pPr lvl="0" algn="ctr" defTabSz="914400" fontAlgn="base">
              <a:spcBef>
                <a:spcPct val="0"/>
              </a:spcBef>
              <a:spcAft>
                <a:spcPct val="0"/>
              </a:spcAft>
              <a:defRPr/>
            </a:pPr>
            <a:r>
              <a:rPr lang="en-US" sz="700" dirty="0">
                <a:latin typeface="Arial" panose="020B0604020202020204" pitchFamily="34" charset="0"/>
                <a:cs typeface="Arial" panose="020B0604020202020204" pitchFamily="34" charset="0"/>
              </a:rPr>
              <a:t>ACTING DIRECTOR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GENERAL COUNSEL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(DG) </a:t>
            </a:r>
          </a:p>
        </p:txBody>
      </p:sp>
      <p:sp>
        <p:nvSpPr>
          <p:cNvPr id="56" name="TextBox 55"/>
          <p:cNvSpPr txBox="1"/>
          <p:nvPr/>
        </p:nvSpPr>
        <p:spPr>
          <a:xfrm>
            <a:off x="146456" y="4388400"/>
            <a:ext cx="914400"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SHARYN SAUNDERS 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HUMAN RESOURCES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(J1)</a:t>
            </a:r>
          </a:p>
        </p:txBody>
      </p:sp>
      <p:sp>
        <p:nvSpPr>
          <p:cNvPr id="57" name="TextBox 56"/>
          <p:cNvSpPr txBox="1"/>
          <p:nvPr/>
        </p:nvSpPr>
        <p:spPr>
          <a:xfrm>
            <a:off x="964389" y="4388400"/>
            <a:ext cx="947515"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RADM JOSEPH D.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NOBLE, USN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LOGISTICS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OPERATIONS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(J3)</a:t>
            </a:r>
          </a:p>
        </p:txBody>
      </p:sp>
      <p:sp>
        <p:nvSpPr>
          <p:cNvPr id="58" name="TextBox 57"/>
          <p:cNvSpPr txBox="1"/>
          <p:nvPr/>
        </p:nvSpPr>
        <p:spPr>
          <a:xfrm>
            <a:off x="7905279" y="6041880"/>
            <a:ext cx="1031875"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ALEETA D. COLEMAN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TRANSFORMATION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(DT)</a:t>
            </a:r>
          </a:p>
        </p:txBody>
      </p:sp>
      <p:sp>
        <p:nvSpPr>
          <p:cNvPr id="59" name="TextBox 58"/>
          <p:cNvSpPr txBox="1"/>
          <p:nvPr/>
        </p:nvSpPr>
        <p:spPr>
          <a:xfrm>
            <a:off x="1820765" y="4393219"/>
            <a:ext cx="1066272" cy="738664"/>
          </a:xfrm>
          <a:prstGeom prst="rect">
            <a:avLst/>
          </a:prstGeom>
          <a:noFill/>
        </p:spPr>
        <p:txBody>
          <a:bodyPr wrap="square" rtlCol="0">
            <a:spAutoFit/>
          </a:bodyPr>
          <a:lstStyle/>
          <a:p>
            <a:pPr lvl="0" algn="ctr" defTabSz="914400" fontAlgn="base">
              <a:spcBef>
                <a:spcPct val="0"/>
              </a:spcBef>
              <a:spcAft>
                <a:spcPct val="0"/>
              </a:spcAft>
              <a:defRPr/>
            </a:pPr>
            <a:r>
              <a:rPr lang="en-US" sz="700" cap="all" dirty="0" err="1">
                <a:latin typeface="Arial" panose="020B0604020202020204" pitchFamily="34" charset="0"/>
                <a:cs typeface="Arial" panose="020B0604020202020204" pitchFamily="34" charset="0"/>
              </a:rPr>
              <a:t>Adarryl</a:t>
            </a:r>
            <a:endParaRPr lang="en-US" sz="700" cap="all" dirty="0">
              <a:latin typeface="Arial" panose="020B0604020202020204" pitchFamily="34" charset="0"/>
              <a:cs typeface="Arial" panose="020B0604020202020204" pitchFamily="34" charset="0"/>
            </a:endParaRPr>
          </a:p>
          <a:p>
            <a:pPr lvl="0" algn="ctr" defTabSz="914400" fontAlgn="base">
              <a:spcBef>
                <a:spcPct val="0"/>
              </a:spcBef>
              <a:spcAft>
                <a:spcPct val="0"/>
              </a:spcAft>
              <a:defRPr/>
            </a:pPr>
            <a:r>
              <a:rPr lang="en-US" sz="700" cap="all">
                <a:latin typeface="Arial" panose="020B0604020202020204" pitchFamily="34" charset="0"/>
                <a:cs typeface="Arial" panose="020B0604020202020204" pitchFamily="34" charset="0"/>
              </a:rPr>
              <a:t>Roberts</a:t>
            </a:r>
            <a:endParaRPr lang="en-US" sz="700" dirty="0">
              <a:latin typeface="Arial" panose="020B0604020202020204" pitchFamily="34" charset="0"/>
              <a:cs typeface="Arial" panose="020B0604020202020204" pitchFamily="34" charset="0"/>
            </a:endParaRPr>
          </a:p>
          <a:p>
            <a:pPr lvl="0" algn="ctr" defTabSz="914400" fontAlgn="base">
              <a:spcBef>
                <a:spcPct val="0"/>
              </a:spcBef>
              <a:spcAft>
                <a:spcPct val="0"/>
              </a:spcAft>
              <a:defRPr/>
            </a:pPr>
            <a:r>
              <a:rPr lang="en-US" sz="700" noProof="0" dirty="0">
                <a:solidFill>
                  <a:prstClr val="black"/>
                </a:solidFill>
                <a:latin typeface="Arial" charset="0"/>
              </a:rPr>
              <a:t>DIRECTOR</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INFORMATION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OPERATIONS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(J6)</a:t>
            </a:r>
          </a:p>
        </p:txBody>
      </p:sp>
      <p:sp>
        <p:nvSpPr>
          <p:cNvPr id="60" name="TextBox 59"/>
          <p:cNvSpPr txBox="1"/>
          <p:nvPr/>
        </p:nvSpPr>
        <p:spPr>
          <a:xfrm>
            <a:off x="2740075" y="4429674"/>
            <a:ext cx="1003654" cy="53860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MATTHEW 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BEEBE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ACQUISITION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(J7)</a:t>
            </a:r>
          </a:p>
        </p:txBody>
      </p:sp>
      <p:sp>
        <p:nvSpPr>
          <p:cNvPr id="61" name="TextBox 60"/>
          <p:cNvSpPr txBox="1"/>
          <p:nvPr/>
        </p:nvSpPr>
        <p:spPr>
          <a:xfrm>
            <a:off x="3603276" y="4388400"/>
            <a:ext cx="1006930"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panose="020B0604020202020204" pitchFamily="34" charset="0"/>
                <a:cs typeface="Arial" panose="020B0604020202020204" pitchFamily="34" charset="0"/>
              </a:rPr>
              <a:t>SUSAN J.</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panose="020B0604020202020204" pitchFamily="34" charset="0"/>
                <a:cs typeface="Arial" panose="020B0604020202020204" pitchFamily="34" charset="0"/>
              </a:rPr>
              <a:t>GOODYEAR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FINANCE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(J8)</a:t>
            </a:r>
          </a:p>
        </p:txBody>
      </p:sp>
      <p:sp>
        <p:nvSpPr>
          <p:cNvPr id="62" name="TextBox 61"/>
          <p:cNvSpPr txBox="1"/>
          <p:nvPr/>
        </p:nvSpPr>
        <p:spPr>
          <a:xfrm>
            <a:off x="4425633" y="4432283"/>
            <a:ext cx="1101785" cy="538609"/>
          </a:xfrm>
          <a:prstGeom prst="rect">
            <a:avLst/>
          </a:prstGeom>
          <a:noFill/>
        </p:spPr>
        <p:txBody>
          <a:bodyPr wrap="square" lIns="0" tIns="0" rIns="0" bIns="0" rtlCol="0">
            <a:spAutoFit/>
          </a:bodyPr>
          <a:lstStyle/>
          <a:p>
            <a:pPr algn="ctr" defTabSz="914400" fontAlgn="base">
              <a:spcBef>
                <a:spcPct val="0"/>
              </a:spcBef>
              <a:spcAft>
                <a:spcPct val="0"/>
              </a:spcAft>
              <a:defRPr/>
            </a:pPr>
            <a:r>
              <a:rPr lang="en-US" sz="700" dirty="0">
                <a:latin typeface="Arial" panose="020B0604020202020204" pitchFamily="34" charset="0"/>
                <a:cs typeface="Arial" panose="020B0604020202020204" pitchFamily="34" charset="0"/>
              </a:rPr>
              <a:t>MG TRIPP </a:t>
            </a:r>
            <a:br>
              <a:rPr lang="en-US" sz="700" dirty="0">
                <a:latin typeface="Arial" panose="020B0604020202020204" pitchFamily="34" charset="0"/>
                <a:cs typeface="Arial" panose="020B0604020202020204" pitchFamily="34" charset="0"/>
              </a:rPr>
            </a:br>
            <a:r>
              <a:rPr lang="en-US" sz="700" dirty="0">
                <a:latin typeface="Arial" panose="020B0604020202020204" pitchFamily="34" charset="0"/>
                <a:cs typeface="Arial" panose="020B0604020202020204" pitchFamily="34" charset="0"/>
              </a:rPr>
              <a:t>BOWLES, USA</a:t>
            </a:r>
            <a:endParaRPr lang="en-US" sz="700" i="0" dirty="0">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noProof="0" dirty="0">
                <a:ln>
                  <a:noFill/>
                </a:ln>
                <a:solidFill>
                  <a:prstClr val="black"/>
                </a:solidFill>
                <a:effectLst/>
                <a:uLnTx/>
                <a:uFillTx/>
                <a:latin typeface="Arial" charset="0"/>
                <a:ea typeface="+mn-ea"/>
                <a:cs typeface="+mn-cs"/>
              </a:rPr>
              <a:t>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JOINT RESERVE FORCE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(J9)</a:t>
            </a:r>
          </a:p>
        </p:txBody>
      </p:sp>
      <p:sp>
        <p:nvSpPr>
          <p:cNvPr id="63" name="TextBox 62"/>
          <p:cNvSpPr txBox="1"/>
          <p:nvPr/>
        </p:nvSpPr>
        <p:spPr>
          <a:xfrm>
            <a:off x="990865" y="6041880"/>
            <a:ext cx="962479"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VACANT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EXECUTIVE</a:t>
            </a:r>
            <a:br>
              <a:rPr kumimoji="0" lang="en-US" sz="700" b="0" i="0" u="none" strike="noStrike" kern="1200" cap="none" spc="0" normalizeH="0" baseline="0" noProof="0" dirty="0">
                <a:ln>
                  <a:noFill/>
                </a:ln>
                <a:solidFill>
                  <a:prstClr val="black"/>
                </a:solidFill>
                <a:effectLst/>
                <a:uLnTx/>
                <a:uFillTx/>
                <a:latin typeface="Arial" charset="0"/>
                <a:ea typeface="+mn-ea"/>
                <a:cs typeface="+mn-cs"/>
              </a:rPr>
            </a:b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SMALL BUSINESS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PROGRAMS</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(DB) </a:t>
            </a:r>
          </a:p>
        </p:txBody>
      </p:sp>
      <p:grpSp>
        <p:nvGrpSpPr>
          <p:cNvPr id="36" name="Group 35">
            <a:extLst>
              <a:ext uri="{FF2B5EF4-FFF2-40B4-BE49-F238E27FC236}">
                <a16:creationId xmlns:a16="http://schemas.microsoft.com/office/drawing/2014/main" id="{E05CDAC9-639A-39CE-034D-B25D007B72C9}"/>
              </a:ext>
            </a:extLst>
          </p:cNvPr>
          <p:cNvGrpSpPr/>
          <p:nvPr/>
        </p:nvGrpSpPr>
        <p:grpSpPr>
          <a:xfrm>
            <a:off x="372922" y="1133349"/>
            <a:ext cx="2444970" cy="1433793"/>
            <a:chOff x="210921" y="241713"/>
            <a:chExt cx="2444970" cy="1433793"/>
          </a:xfrm>
        </p:grpSpPr>
        <p:sp>
          <p:nvSpPr>
            <p:cNvPr id="106" name="TextBox 105"/>
            <p:cNvSpPr txBox="1"/>
            <p:nvPr/>
          </p:nvSpPr>
          <p:spPr>
            <a:xfrm>
              <a:off x="210921" y="241713"/>
              <a:ext cx="244497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4F81BD">
                      <a:lumMod val="75000"/>
                    </a:srgbClr>
                  </a:solidFill>
                  <a:effectLst/>
                  <a:uLnTx/>
                  <a:uFillTx/>
                  <a:latin typeface="Arial Black"/>
                  <a:ea typeface="+mn-ea"/>
                  <a:cs typeface="Arial Black"/>
                </a:rPr>
                <a:t>WHO’S</a:t>
              </a:r>
            </a:p>
          </p:txBody>
        </p:sp>
        <p:sp>
          <p:nvSpPr>
            <p:cNvPr id="107" name="TextBox 106"/>
            <p:cNvSpPr txBox="1"/>
            <p:nvPr/>
          </p:nvSpPr>
          <p:spPr>
            <a:xfrm>
              <a:off x="625066" y="720525"/>
              <a:ext cx="1616681"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4F81BD">
                      <a:lumMod val="75000"/>
                    </a:srgbClr>
                  </a:solidFill>
                  <a:effectLst/>
                  <a:uLnTx/>
                  <a:uFillTx/>
                  <a:latin typeface="Arial" charset="0"/>
                  <a:ea typeface="+mn-ea"/>
                  <a:cs typeface="+mn-cs"/>
                </a:rPr>
                <a:t>WHO</a:t>
              </a:r>
            </a:p>
          </p:txBody>
        </p:sp>
        <p:sp>
          <p:nvSpPr>
            <p:cNvPr id="108" name="TextBox 107"/>
            <p:cNvSpPr txBox="1"/>
            <p:nvPr/>
          </p:nvSpPr>
          <p:spPr>
            <a:xfrm>
              <a:off x="931053" y="1306174"/>
              <a:ext cx="1004707"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F81BD">
                      <a:lumMod val="75000"/>
                    </a:srgbClr>
                  </a:solidFill>
                  <a:effectLst/>
                  <a:uLnTx/>
                  <a:uFillTx/>
                  <a:latin typeface="Arial" charset="0"/>
                  <a:ea typeface="+mn-ea"/>
                  <a:cs typeface="+mn-cs"/>
                </a:rPr>
                <a:t>IN DLA</a:t>
              </a:r>
            </a:p>
          </p:txBody>
        </p:sp>
      </p:grpSp>
      <p:sp>
        <p:nvSpPr>
          <p:cNvPr id="94" name="TextBox 93"/>
          <p:cNvSpPr txBox="1"/>
          <p:nvPr/>
        </p:nvSpPr>
        <p:spPr>
          <a:xfrm>
            <a:off x="4510147" y="6041880"/>
            <a:ext cx="914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ADRAIN CLAY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INTELLIGENCE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a:t>
            </a:r>
          </a:p>
        </p:txBody>
      </p:sp>
      <p:sp>
        <p:nvSpPr>
          <p:cNvPr id="100" name="TextBox 99"/>
          <p:cNvSpPr txBox="1"/>
          <p:nvPr/>
        </p:nvSpPr>
        <p:spPr>
          <a:xfrm>
            <a:off x="1807539" y="6041880"/>
            <a:ext cx="1071456"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WILLIAM A. RIGBY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DIRECTOR</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OFFICE OF THE INSPECTOR GENERAL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(OIG)</a:t>
            </a:r>
          </a:p>
        </p:txBody>
      </p:sp>
      <p:sp>
        <p:nvSpPr>
          <p:cNvPr id="104" name="TextBox 103"/>
          <p:cNvSpPr txBox="1"/>
          <p:nvPr/>
        </p:nvSpPr>
        <p:spPr>
          <a:xfrm>
            <a:off x="6235166" y="6041880"/>
            <a:ext cx="914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JOSEPH YOSWA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PUBLIC AFFAIRS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(DP)</a:t>
            </a:r>
          </a:p>
        </p:txBody>
      </p:sp>
      <p:sp>
        <p:nvSpPr>
          <p:cNvPr id="105" name="TextBox 104"/>
          <p:cNvSpPr txBox="1"/>
          <p:nvPr/>
        </p:nvSpPr>
        <p:spPr>
          <a:xfrm>
            <a:off x="7100531" y="6041880"/>
            <a:ext cx="914400"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JANICE</a:t>
            </a:r>
            <a:r>
              <a:rPr kumimoji="0" lang="en-US" sz="700" b="0" i="0" u="none" strike="noStrike" kern="1200" cap="none" spc="0" normalizeH="0" noProof="0" dirty="0">
                <a:ln>
                  <a:noFill/>
                </a:ln>
                <a:solidFill>
                  <a:prstClr val="black"/>
                </a:solidFill>
                <a:effectLst/>
                <a:uLnTx/>
                <a:uFillTx/>
                <a:latin typeface="Arial" charset="0"/>
                <a:ea typeface="+mn-ea"/>
                <a:cs typeface="+mn-cs"/>
              </a:rPr>
              <a:t> SAMUEL</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EQUAL EMPLOYMENT OPPORTUNITY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(DO)</a:t>
            </a:r>
          </a:p>
        </p:txBody>
      </p:sp>
      <p:cxnSp>
        <p:nvCxnSpPr>
          <p:cNvPr id="120" name="Straight Connector 119"/>
          <p:cNvCxnSpPr>
            <a:cxnSpLocks/>
          </p:cNvCxnSpPr>
          <p:nvPr/>
        </p:nvCxnSpPr>
        <p:spPr>
          <a:xfrm>
            <a:off x="8536940" y="822617"/>
            <a:ext cx="0" cy="4281587"/>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6253726" y="4385735"/>
            <a:ext cx="889489" cy="630942"/>
          </a:xfrm>
          <a:prstGeom prst="rect">
            <a:avLst/>
          </a:prstGeom>
          <a:noFill/>
        </p:spPr>
        <p:txBody>
          <a:bodyPr wrap="square" rtlCol="0">
            <a:spAutoFit/>
          </a:bodyPr>
          <a:lstStyle/>
          <a:p>
            <a:pPr lvl="0" algn="ctr" defTabSz="914400" fontAlgn="base">
              <a:spcBef>
                <a:spcPct val="0"/>
              </a:spcBef>
              <a:spcAft>
                <a:spcPct val="0"/>
              </a:spcAft>
              <a:defRPr/>
            </a:pPr>
            <a:r>
              <a:rPr lang="en-US" sz="700" dirty="0">
                <a:latin typeface="Arial" panose="020B0604020202020204" pitchFamily="34" charset="0"/>
                <a:cs typeface="Arial" panose="020B0604020202020204" pitchFamily="34" charset="0"/>
              </a:rPr>
              <a:t>COL </a:t>
            </a:r>
            <a:r>
              <a:rPr lang="en-US" sz="700">
                <a:latin typeface="Arial" panose="020B0604020202020204" pitchFamily="34" charset="0"/>
                <a:cs typeface="Arial" panose="020B0604020202020204" pitchFamily="34" charset="0"/>
              </a:rPr>
              <a:t>MICHELLE AGPALZA, </a:t>
            </a:r>
            <a:r>
              <a:rPr lang="en-US" sz="700" dirty="0">
                <a:latin typeface="Arial" panose="020B0604020202020204" pitchFamily="34" charset="0"/>
                <a:cs typeface="Arial" panose="020B0604020202020204" pitchFamily="34" charset="0"/>
              </a:rPr>
              <a:t>USA</a:t>
            </a:r>
            <a:endParaRPr kumimoji="0" lang="en-US" sz="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CENTCOM &amp; SOCOM</a:t>
            </a:r>
          </a:p>
        </p:txBody>
      </p:sp>
      <p:sp>
        <p:nvSpPr>
          <p:cNvPr id="66" name="TextBox 65"/>
          <p:cNvSpPr txBox="1"/>
          <p:nvPr/>
        </p:nvSpPr>
        <p:spPr>
          <a:xfrm>
            <a:off x="7187463" y="4428437"/>
            <a:ext cx="784232" cy="53860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COL </a:t>
            </a:r>
            <a:r>
              <a:rPr lang="en-US" sz="700" dirty="0">
                <a:solidFill>
                  <a:prstClr val="black"/>
                </a:solidFill>
                <a:latin typeface="Arial" charset="0"/>
              </a:rPr>
              <a:t>ADRIAN (AJ) SULLIVAN</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a:t>
            </a:r>
            <a:r>
              <a:rPr kumimoji="0" lang="en-US" sz="700" b="0" i="0" u="none" strike="noStrike" kern="1200" cap="none" spc="0" normalizeH="0" noProof="0" dirty="0">
                <a:ln>
                  <a:noFill/>
                </a:ln>
                <a:solidFill>
                  <a:prstClr val="black"/>
                </a:solidFill>
                <a:effectLst/>
                <a:uLnTx/>
                <a:uFillTx/>
                <a:latin typeface="Arial" charset="0"/>
                <a:ea typeface="+mn-ea"/>
                <a:cs typeface="+mn-cs"/>
              </a:rPr>
              <a:t>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USA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EUROPE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&amp;</a:t>
            </a:r>
            <a:r>
              <a:rPr lang="en-US" sz="700" dirty="0">
                <a:solidFill>
                  <a:prstClr val="black"/>
                </a:solidFill>
                <a:latin typeface="Arial" charset="0"/>
              </a:rPr>
              <a:t>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AFRICA</a:t>
            </a:r>
          </a:p>
        </p:txBody>
      </p:sp>
      <p:sp>
        <p:nvSpPr>
          <p:cNvPr id="64" name="TextBox 63"/>
          <p:cNvSpPr txBox="1"/>
          <p:nvPr/>
        </p:nvSpPr>
        <p:spPr>
          <a:xfrm>
            <a:off x="5419179" y="4385204"/>
            <a:ext cx="827603"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CAPT PATRICK BLAKE, USN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INDO-</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PACIFIC</a:t>
            </a:r>
          </a:p>
        </p:txBody>
      </p:sp>
      <p:pic>
        <p:nvPicPr>
          <p:cNvPr id="28" name="Picture 27">
            <a:extLst>
              <a:ext uri="{FF2B5EF4-FFF2-40B4-BE49-F238E27FC236}">
                <a16:creationId xmlns:a16="http://schemas.microsoft.com/office/drawing/2014/main" id="{A62789B5-B1DF-4852-B894-7A3B23AF6E9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532822" y="1832721"/>
            <a:ext cx="581073" cy="914402"/>
          </a:xfrm>
          <a:prstGeom prst="rect">
            <a:avLst/>
          </a:prstGeom>
        </p:spPr>
      </p:pic>
      <p:cxnSp>
        <p:nvCxnSpPr>
          <p:cNvPr id="112" name="Straight Connector 111"/>
          <p:cNvCxnSpPr/>
          <p:nvPr/>
        </p:nvCxnSpPr>
        <p:spPr>
          <a:xfrm>
            <a:off x="3212930" y="5105400"/>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074577" y="5105400"/>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cxnSpLocks/>
          </p:cNvCxnSpPr>
          <p:nvPr/>
        </p:nvCxnSpPr>
        <p:spPr>
          <a:xfrm>
            <a:off x="3212930" y="5104204"/>
            <a:ext cx="5324010"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937276" y="5108597"/>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830304" y="5105635"/>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6693178" y="5105400"/>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7570094" y="5105845"/>
            <a:ext cx="0" cy="151955"/>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 name="Picture 1"/>
          <p:cNvPicPr preferRelativeResize="0">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82354" y="5185994"/>
            <a:ext cx="570151" cy="864261"/>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p:blipFill>
        <p:spPr>
          <a:xfrm>
            <a:off x="2067079" y="5181601"/>
            <a:ext cx="556859" cy="876299"/>
          </a:xfrm>
          <a:prstGeom prst="rect">
            <a:avLst/>
          </a:prstGeom>
        </p:spPr>
      </p:pic>
      <p:pic>
        <p:nvPicPr>
          <p:cNvPr id="6" name="Picture 5"/>
          <p:cNvPicPr>
            <a:picLocks/>
          </p:cNvPicPr>
          <p:nvPr/>
        </p:nvPicPr>
        <p:blipFill>
          <a:blip r:embed="rId9">
            <a:extLst>
              <a:ext uri="{28A0092B-C50C-407E-A947-70E740481C1C}">
                <a14:useLocalDpi xmlns:a14="http://schemas.microsoft.com/office/drawing/2010/main"/>
              </a:ext>
            </a:extLst>
          </a:blip>
          <a:stretch>
            <a:fillRect/>
          </a:stretch>
        </p:blipFill>
        <p:spPr>
          <a:xfrm>
            <a:off x="6405995" y="5181600"/>
            <a:ext cx="577581" cy="879595"/>
          </a:xfrm>
          <a:prstGeom prst="rect">
            <a:avLst/>
          </a:prstGeom>
        </p:spPr>
      </p:pic>
      <p:cxnSp>
        <p:nvCxnSpPr>
          <p:cNvPr id="85" name="Straight Connector 84"/>
          <p:cNvCxnSpPr/>
          <p:nvPr/>
        </p:nvCxnSpPr>
        <p:spPr>
          <a:xfrm>
            <a:off x="8438615" y="5105400"/>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A617570-262C-45A9-8DD2-5B77DF03A67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90719" y="5184758"/>
            <a:ext cx="554329" cy="872708"/>
          </a:xfrm>
          <a:prstGeom prst="rect">
            <a:avLst/>
          </a:prstGeom>
        </p:spPr>
      </p:pic>
      <p:cxnSp>
        <p:nvCxnSpPr>
          <p:cNvPr id="72" name="Straight Connector 71"/>
          <p:cNvCxnSpPr>
            <a:cxnSpLocks/>
          </p:cNvCxnSpPr>
          <p:nvPr/>
        </p:nvCxnSpPr>
        <p:spPr>
          <a:xfrm>
            <a:off x="1495430" y="3419474"/>
            <a:ext cx="6045839"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99" name="Straight Connector 98"/>
          <p:cNvCxnSpPr>
            <a:cxnSpLocks/>
          </p:cNvCxnSpPr>
          <p:nvPr/>
        </p:nvCxnSpPr>
        <p:spPr>
          <a:xfrm rot="5400000">
            <a:off x="7472813" y="3487934"/>
            <a:ext cx="136914" cy="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a:cxnSpLocks/>
          </p:cNvCxnSpPr>
          <p:nvPr/>
        </p:nvCxnSpPr>
        <p:spPr>
          <a:xfrm rot="5400000">
            <a:off x="6610921" y="3489324"/>
            <a:ext cx="139697" cy="3"/>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a:cxnSpLocks/>
          </p:cNvCxnSpPr>
          <p:nvPr/>
        </p:nvCxnSpPr>
        <p:spPr>
          <a:xfrm>
            <a:off x="5795137" y="3419477"/>
            <a:ext cx="2" cy="138902"/>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1426162" y="3498269"/>
            <a:ext cx="140125" cy="1588"/>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11">
            <a:extLst>
              <a:ext uri="{28A0092B-C50C-407E-A947-70E740481C1C}">
                <a14:useLocalDpi xmlns:a14="http://schemas.microsoft.com/office/drawing/2010/main" val="0"/>
              </a:ext>
            </a:extLst>
          </a:blip>
          <a:srcRect/>
          <a:stretch/>
        </p:blipFill>
        <p:spPr>
          <a:xfrm>
            <a:off x="2940539" y="3502444"/>
            <a:ext cx="559934" cy="881138"/>
          </a:xfrm>
          <a:prstGeom prst="rect">
            <a:avLst/>
          </a:prstGeom>
        </p:spPr>
      </p:pic>
      <p:pic>
        <p:nvPicPr>
          <p:cNvPr id="18" name="Picture 17">
            <a:extLst>
              <a:ext uri="{FF2B5EF4-FFF2-40B4-BE49-F238E27FC236}">
                <a16:creationId xmlns:a16="http://schemas.microsoft.com/office/drawing/2014/main" id="{5CB95BFF-4B4D-4AA8-A935-60564DA0E4C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076290" y="3506019"/>
            <a:ext cx="555222" cy="873722"/>
          </a:xfrm>
          <a:prstGeom prst="rect">
            <a:avLst/>
          </a:prstGeom>
        </p:spPr>
      </p:pic>
      <p:sp>
        <p:nvSpPr>
          <p:cNvPr id="83" name="TextBox 82">
            <a:extLst>
              <a:ext uri="{FF2B5EF4-FFF2-40B4-BE49-F238E27FC236}">
                <a16:creationId xmlns:a16="http://schemas.microsoft.com/office/drawing/2014/main" id="{A2101650-E4BE-42F8-8EAA-200AEF64C136}"/>
              </a:ext>
            </a:extLst>
          </p:cNvPr>
          <p:cNvSpPr txBox="1"/>
          <p:nvPr/>
        </p:nvSpPr>
        <p:spPr>
          <a:xfrm>
            <a:off x="3653116" y="1323784"/>
            <a:ext cx="914400" cy="32316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LTG MARK T. SIMERLY, USA DIRECTOR</a:t>
            </a:r>
          </a:p>
        </p:txBody>
      </p:sp>
      <p:sp>
        <p:nvSpPr>
          <p:cNvPr id="91" name="TextBox 90">
            <a:extLst>
              <a:ext uri="{FF2B5EF4-FFF2-40B4-BE49-F238E27FC236}">
                <a16:creationId xmlns:a16="http://schemas.microsoft.com/office/drawing/2014/main" id="{77311A7B-E4EF-4E6F-A858-65695ECC7863}"/>
              </a:ext>
            </a:extLst>
          </p:cNvPr>
          <p:cNvSpPr txBox="1"/>
          <p:nvPr/>
        </p:nvSpPr>
        <p:spPr>
          <a:xfrm>
            <a:off x="4454532" y="2772312"/>
            <a:ext cx="1066800" cy="53860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BG GAIL E.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ATKINS, USA</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LAND AND MARITIME</a:t>
            </a:r>
          </a:p>
        </p:txBody>
      </p:sp>
      <p:pic>
        <p:nvPicPr>
          <p:cNvPr id="13" name="Picture 12">
            <a:extLst>
              <a:ext uri="{FF2B5EF4-FFF2-40B4-BE49-F238E27FC236}">
                <a16:creationId xmlns:a16="http://schemas.microsoft.com/office/drawing/2014/main" id="{F6462C39-8BA6-417E-A19E-45451C60A3B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48970" y="5177052"/>
            <a:ext cx="570033" cy="875594"/>
          </a:xfrm>
          <a:prstGeom prst="rect">
            <a:avLst/>
          </a:prstGeom>
        </p:spPr>
      </p:pic>
      <p:sp>
        <p:nvSpPr>
          <p:cNvPr id="87" name="TextBox 86">
            <a:extLst>
              <a:ext uri="{FF2B5EF4-FFF2-40B4-BE49-F238E27FC236}">
                <a16:creationId xmlns:a16="http://schemas.microsoft.com/office/drawing/2014/main" id="{46CD5D43-9722-4BA8-BBD0-EA6C7BA4084E}"/>
              </a:ext>
            </a:extLst>
          </p:cNvPr>
          <p:cNvSpPr txBox="1"/>
          <p:nvPr/>
        </p:nvSpPr>
        <p:spPr>
          <a:xfrm>
            <a:off x="8615531" y="6514347"/>
            <a:ext cx="543453" cy="276999"/>
          </a:xfrm>
          <a:prstGeom prst="rect">
            <a:avLst/>
          </a:prstGeom>
          <a:noFill/>
        </p:spPr>
        <p:txBody>
          <a:bodyPr wrap="square">
            <a:spAutoFit/>
          </a:bodyPr>
          <a:lstStyle/>
          <a:p>
            <a:pPr algn="r"/>
            <a:r>
              <a:rPr lang="en-US" sz="1200" dirty="0">
                <a:solidFill>
                  <a:srgbClr val="4F81BD">
                    <a:lumMod val="75000"/>
                  </a:srgbClr>
                </a:solidFill>
                <a:latin typeface="Arial" panose="020B0604020202020204" pitchFamily="34" charset="0"/>
                <a:cs typeface="Arial" panose="020B0604020202020204" pitchFamily="34" charset="0"/>
              </a:rPr>
              <a:t>8</a:t>
            </a:r>
          </a:p>
        </p:txBody>
      </p:sp>
      <p:pic>
        <p:nvPicPr>
          <p:cNvPr id="16" name="Picture 15">
            <a:extLst>
              <a:ext uri="{FF2B5EF4-FFF2-40B4-BE49-F238E27FC236}">
                <a16:creationId xmlns:a16="http://schemas.microsoft.com/office/drawing/2014/main" id="{4FA950BE-D0B5-45E1-B63E-744CE81FA02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409912" y="1833232"/>
            <a:ext cx="577995" cy="909967"/>
          </a:xfrm>
          <a:prstGeom prst="rect">
            <a:avLst/>
          </a:prstGeom>
        </p:spPr>
      </p:pic>
      <p:pic>
        <p:nvPicPr>
          <p:cNvPr id="32" name="Picture 31">
            <a:extLst>
              <a:ext uri="{FF2B5EF4-FFF2-40B4-BE49-F238E27FC236}">
                <a16:creationId xmlns:a16="http://schemas.microsoft.com/office/drawing/2014/main" id="{5991C402-01E6-4E53-878C-274F94A738B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828032" y="385364"/>
            <a:ext cx="585216" cy="907683"/>
          </a:xfrm>
          <a:prstGeom prst="rect">
            <a:avLst/>
          </a:prstGeom>
        </p:spPr>
      </p:pic>
      <p:pic>
        <p:nvPicPr>
          <p:cNvPr id="82" name="Picture 81">
            <a:extLst>
              <a:ext uri="{FF2B5EF4-FFF2-40B4-BE49-F238E27FC236}">
                <a16:creationId xmlns:a16="http://schemas.microsoft.com/office/drawing/2014/main" id="{3B613CD8-2BF7-4180-A53B-1C22B420E1F2}"/>
              </a:ext>
            </a:extLst>
          </p:cNvPr>
          <p:cNvPicPr>
            <a:picLocks/>
          </p:cNvPicPr>
          <p:nvPr/>
        </p:nvPicPr>
        <p:blipFill>
          <a:blip r:embed="rId16">
            <a:extLst>
              <a:ext uri="{28A0092B-C50C-407E-A947-70E740481C1C}">
                <a14:useLocalDpi xmlns:a14="http://schemas.microsoft.com/office/drawing/2010/main"/>
              </a:ext>
            </a:extLst>
          </a:blip>
          <a:stretch>
            <a:fillRect/>
          </a:stretch>
        </p:blipFill>
        <p:spPr>
          <a:xfrm>
            <a:off x="4699969" y="379210"/>
            <a:ext cx="594114" cy="917497"/>
          </a:xfrm>
          <a:prstGeom prst="rect">
            <a:avLst/>
          </a:prstGeom>
        </p:spPr>
      </p:pic>
      <p:pic>
        <p:nvPicPr>
          <p:cNvPr id="14" name="Picture 13">
            <a:extLst>
              <a:ext uri="{FF2B5EF4-FFF2-40B4-BE49-F238E27FC236}">
                <a16:creationId xmlns:a16="http://schemas.microsoft.com/office/drawing/2014/main" id="{695F5669-E01D-47E9-BC20-500DA90E055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399318" y="378460"/>
            <a:ext cx="585216" cy="914400"/>
          </a:xfrm>
          <a:prstGeom prst="rect">
            <a:avLst/>
          </a:prstGeom>
        </p:spPr>
      </p:pic>
      <p:pic>
        <p:nvPicPr>
          <p:cNvPr id="10" name="Picture 9">
            <a:extLst>
              <a:ext uri="{FF2B5EF4-FFF2-40B4-BE49-F238E27FC236}">
                <a16:creationId xmlns:a16="http://schemas.microsoft.com/office/drawing/2014/main" id="{0D2E1FCE-9AA7-48CD-90B7-64E699FBA7B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283667" y="3504244"/>
            <a:ext cx="555640" cy="870778"/>
          </a:xfrm>
          <a:prstGeom prst="rect">
            <a:avLst/>
          </a:prstGeom>
        </p:spPr>
      </p:pic>
      <p:pic>
        <p:nvPicPr>
          <p:cNvPr id="22" name="Picture 21">
            <a:extLst>
              <a:ext uri="{FF2B5EF4-FFF2-40B4-BE49-F238E27FC236}">
                <a16:creationId xmlns:a16="http://schemas.microsoft.com/office/drawing/2014/main" id="{57EC7E44-846C-4CCF-8545-4ECB2412D42F}"/>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2943532" y="1840755"/>
            <a:ext cx="572208" cy="887506"/>
          </a:xfrm>
          <a:prstGeom prst="rect">
            <a:avLst/>
          </a:prstGeom>
        </p:spPr>
      </p:pic>
      <p:pic>
        <p:nvPicPr>
          <p:cNvPr id="5" name="Picture 4" descr="A person in a yellow dress posing for the camera&#10;&#10;Description automatically generated">
            <a:extLst>
              <a:ext uri="{FF2B5EF4-FFF2-40B4-BE49-F238E27FC236}">
                <a16:creationId xmlns:a16="http://schemas.microsoft.com/office/drawing/2014/main" id="{FDCC29F9-97EA-472F-8627-5D4CA03947DC}"/>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02296" y="3497634"/>
            <a:ext cx="563769" cy="887570"/>
          </a:xfrm>
          <a:prstGeom prst="rect">
            <a:avLst/>
          </a:prstGeom>
        </p:spPr>
      </p:pic>
      <p:pic>
        <p:nvPicPr>
          <p:cNvPr id="34" name="Picture 33" descr="A person wearing a suit and tie&#10;&#10;Description automatically generated">
            <a:extLst>
              <a:ext uri="{FF2B5EF4-FFF2-40B4-BE49-F238E27FC236}">
                <a16:creationId xmlns:a16="http://schemas.microsoft.com/office/drawing/2014/main" id="{18C54FFD-3EA3-46EB-8038-04E8028D1B2B}"/>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930176" y="5181601"/>
            <a:ext cx="578077" cy="876300"/>
          </a:xfrm>
          <a:prstGeom prst="rect">
            <a:avLst/>
          </a:prstGeom>
        </p:spPr>
      </p:pic>
      <p:pic>
        <p:nvPicPr>
          <p:cNvPr id="4" name="Picture 3">
            <a:extLst>
              <a:ext uri="{FF2B5EF4-FFF2-40B4-BE49-F238E27FC236}">
                <a16:creationId xmlns:a16="http://schemas.microsoft.com/office/drawing/2014/main" id="{723CE570-C3F7-4E18-9115-271C1C9143C8}"/>
              </a:ext>
            </a:extLst>
          </p:cNvPr>
          <p:cNvPicPr>
            <a:picLocks noChangeAspect="1"/>
          </p:cNvPicPr>
          <p:nvPr/>
        </p:nvPicPr>
        <p:blipFill>
          <a:blip r:embed="rId22" cstate="print">
            <a:extLst>
              <a:ext uri="{28A0092B-C50C-407E-A947-70E740481C1C}">
                <a14:useLocalDpi xmlns:a14="http://schemas.microsoft.com/office/drawing/2010/main"/>
              </a:ext>
            </a:extLst>
          </a:blip>
          <a:srcRect/>
          <a:stretch/>
        </p:blipFill>
        <p:spPr>
          <a:xfrm>
            <a:off x="310594" y="5184757"/>
            <a:ext cx="571797" cy="872709"/>
          </a:xfrm>
          <a:prstGeom prst="rect">
            <a:avLst/>
          </a:prstGeom>
        </p:spPr>
      </p:pic>
      <p:pic>
        <p:nvPicPr>
          <p:cNvPr id="8" name="Picture 7" descr="A person wearing a suit and tie&#10;&#10;Description automatically generated">
            <a:extLst>
              <a:ext uri="{FF2B5EF4-FFF2-40B4-BE49-F238E27FC236}">
                <a16:creationId xmlns:a16="http://schemas.microsoft.com/office/drawing/2014/main" id="{4C89F013-6DEE-4436-169D-D73D23FA8EA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531956" y="3505200"/>
            <a:ext cx="588733" cy="883200"/>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74822306-D65E-79BD-36DC-15B71F35F79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3819613" y="1830928"/>
            <a:ext cx="584005" cy="905803"/>
          </a:xfrm>
          <a:prstGeom prst="rect">
            <a:avLst/>
          </a:prstGeom>
        </p:spPr>
      </p:pic>
      <p:pic>
        <p:nvPicPr>
          <p:cNvPr id="23" name="Picture 22" descr="A person wearing a suit and tie smiling at the camera&#10;&#10;Description automatically generated">
            <a:extLst>
              <a:ext uri="{FF2B5EF4-FFF2-40B4-BE49-F238E27FC236}">
                <a16:creationId xmlns:a16="http://schemas.microsoft.com/office/drawing/2014/main" id="{6658EC83-64E1-EB27-A424-B12C55AB5C46}"/>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4700239" y="1830445"/>
            <a:ext cx="588827" cy="913282"/>
          </a:xfrm>
          <a:prstGeom prst="rect">
            <a:avLst/>
          </a:prstGeom>
        </p:spPr>
      </p:pic>
      <p:pic>
        <p:nvPicPr>
          <p:cNvPr id="12" name="Picture 11" descr="A person in a military uniform&#10;&#10;Description automatically generated with medium confidence">
            <a:extLst>
              <a:ext uri="{FF2B5EF4-FFF2-40B4-BE49-F238E27FC236}">
                <a16:creationId xmlns:a16="http://schemas.microsoft.com/office/drawing/2014/main" id="{75BA86DE-9B60-50CB-B297-7496E7184D14}"/>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3819715" y="5181167"/>
            <a:ext cx="577117" cy="876733"/>
          </a:xfrm>
          <a:prstGeom prst="rect">
            <a:avLst/>
          </a:prstGeom>
        </p:spPr>
      </p:pic>
      <p:pic>
        <p:nvPicPr>
          <p:cNvPr id="1026" name="C49C1057-935F-4D43-8238-4CFC6A175282">
            <a:extLst>
              <a:ext uri="{FF2B5EF4-FFF2-40B4-BE49-F238E27FC236}">
                <a16:creationId xmlns:a16="http://schemas.microsoft.com/office/drawing/2014/main" id="{AC876EDA-DEAF-F5B1-7242-C9638B74394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p:blipFill>
        <p:spPr bwMode="auto">
          <a:xfrm>
            <a:off x="4693480" y="3493123"/>
            <a:ext cx="568092" cy="88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99467B7-8D0B-3D27-166B-5C30E07D870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5537569" y="5179500"/>
            <a:ext cx="552393" cy="869660"/>
          </a:xfrm>
          <a:prstGeom prst="rect">
            <a:avLst/>
          </a:prstGeom>
        </p:spPr>
      </p:pic>
      <p:sp>
        <p:nvSpPr>
          <p:cNvPr id="25" name="TextBox 24">
            <a:extLst>
              <a:ext uri="{FF2B5EF4-FFF2-40B4-BE49-F238E27FC236}">
                <a16:creationId xmlns:a16="http://schemas.microsoft.com/office/drawing/2014/main" id="{60F3F0D6-040F-8A6C-BDF5-1172DFD7892C}"/>
              </a:ext>
            </a:extLst>
          </p:cNvPr>
          <p:cNvSpPr txBox="1"/>
          <p:nvPr/>
        </p:nvSpPr>
        <p:spPr>
          <a:xfrm>
            <a:off x="5302885" y="6041880"/>
            <a:ext cx="1019009"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MICHAEL L.</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JOHNSON</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LEGISLATIVE AFFAIRS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t>
            </a:r>
          </a:p>
        </p:txBody>
      </p:sp>
      <p:pic>
        <p:nvPicPr>
          <p:cNvPr id="7" name="Picture 6">
            <a:extLst>
              <a:ext uri="{FF2B5EF4-FFF2-40B4-BE49-F238E27FC236}">
                <a16:creationId xmlns:a16="http://schemas.microsoft.com/office/drawing/2014/main" id="{37DF69C3-2684-A7B7-8369-272455775408}"/>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4693238" y="5178408"/>
            <a:ext cx="560473" cy="871847"/>
          </a:xfrm>
          <a:prstGeom prst="rect">
            <a:avLst/>
          </a:prstGeom>
        </p:spPr>
      </p:pic>
      <p:pic>
        <p:nvPicPr>
          <p:cNvPr id="53" name="Picture 52">
            <a:extLst>
              <a:ext uri="{FF2B5EF4-FFF2-40B4-BE49-F238E27FC236}">
                <a16:creationId xmlns:a16="http://schemas.microsoft.com/office/drawing/2014/main" id="{DE670246-8669-FCEA-B4B4-C242654BDB36}"/>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187290" y="3506019"/>
            <a:ext cx="555222" cy="873722"/>
          </a:xfrm>
          <a:prstGeom prst="rect">
            <a:avLst/>
          </a:prstGeom>
        </p:spPr>
      </p:pic>
      <p:pic>
        <p:nvPicPr>
          <p:cNvPr id="33" name="Picture 32" descr="A picture containing person, person, clothing, military uniform&#10;&#10;Description automatically generated">
            <a:extLst>
              <a:ext uri="{FF2B5EF4-FFF2-40B4-BE49-F238E27FC236}">
                <a16:creationId xmlns:a16="http://schemas.microsoft.com/office/drawing/2014/main" id="{531C0666-EFE4-AFE7-DE84-3DEEB1741A3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406700" y="3532394"/>
            <a:ext cx="592939" cy="851187"/>
          </a:xfrm>
          <a:prstGeom prst="rect">
            <a:avLst/>
          </a:prstGeom>
        </p:spPr>
      </p:pic>
      <p:pic>
        <p:nvPicPr>
          <p:cNvPr id="17" name="Picture 16">
            <a:extLst>
              <a:ext uri="{FF2B5EF4-FFF2-40B4-BE49-F238E27FC236}">
                <a16:creationId xmlns:a16="http://schemas.microsoft.com/office/drawing/2014/main" id="{57A7C98A-EB81-3DA1-453C-92AB03E49975}"/>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5542841" y="370110"/>
            <a:ext cx="584968" cy="907297"/>
          </a:xfrm>
          <a:prstGeom prst="rect">
            <a:avLst/>
          </a:prstGeom>
        </p:spPr>
      </p:pic>
    </p:spTree>
    <p:extLst>
      <p:ext uri="{BB962C8B-B14F-4D97-AF65-F5344CB8AC3E}">
        <p14:creationId xmlns:p14="http://schemas.microsoft.com/office/powerpoint/2010/main" val="394850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6AD0-8951-4663-802D-AB8633261FEB}"/>
              </a:ext>
            </a:extLst>
          </p:cNvPr>
          <p:cNvSpPr>
            <a:spLocks noGrp="1"/>
          </p:cNvSpPr>
          <p:nvPr>
            <p:ph type="title"/>
          </p:nvPr>
        </p:nvSpPr>
        <p:spPr>
          <a:xfrm>
            <a:off x="3764280" y="384675"/>
            <a:ext cx="5029200" cy="822960"/>
          </a:xfrm>
        </p:spPr>
        <p:txBody>
          <a:bodyPr/>
          <a:lstStyle/>
          <a:p>
            <a:pPr>
              <a:lnSpc>
                <a:spcPts val="2480"/>
              </a:lnSpc>
            </a:pPr>
            <a:r>
              <a:rPr lang="en-US" altLang="en-US" dirty="0">
                <a:solidFill>
                  <a:srgbClr val="002060"/>
                </a:solidFill>
                <a:latin typeface="+mn-lt"/>
                <a:cs typeface="Times New Roman" panose="02020603050405020304" pitchFamily="18" charset="0"/>
              </a:rPr>
              <a:t>DLA Troop Support </a:t>
            </a:r>
            <a:br>
              <a:rPr lang="en-US" altLang="en-US" dirty="0">
                <a:solidFill>
                  <a:srgbClr val="002060"/>
                </a:solidFill>
                <a:latin typeface="+mn-lt"/>
                <a:cs typeface="Times New Roman" panose="02020603050405020304" pitchFamily="18" charset="0"/>
              </a:rPr>
            </a:br>
            <a:r>
              <a:rPr lang="en-US" altLang="en-US" dirty="0">
                <a:solidFill>
                  <a:srgbClr val="002060"/>
                </a:solidFill>
                <a:latin typeface="+mn-lt"/>
                <a:cs typeface="Times New Roman" panose="02020603050405020304" pitchFamily="18" charset="0"/>
              </a:rPr>
              <a:t>Philadelphia, PA</a:t>
            </a:r>
            <a:endParaRPr lang="en-US" dirty="0"/>
          </a:p>
        </p:txBody>
      </p:sp>
      <p:sp>
        <p:nvSpPr>
          <p:cNvPr id="17" name="TextBox 16">
            <a:extLst>
              <a:ext uri="{FF2B5EF4-FFF2-40B4-BE49-F238E27FC236}">
                <a16:creationId xmlns:a16="http://schemas.microsoft.com/office/drawing/2014/main" id="{84BCAA4A-5E2E-4CE5-BA49-FFC954AA45D0}"/>
              </a:ext>
            </a:extLst>
          </p:cNvPr>
          <p:cNvSpPr txBox="1"/>
          <p:nvPr/>
        </p:nvSpPr>
        <p:spPr>
          <a:xfrm>
            <a:off x="612648" y="1214667"/>
            <a:ext cx="8277032" cy="1014619"/>
          </a:xfrm>
          <a:prstGeom prst="rect">
            <a:avLst/>
          </a:prstGeom>
          <a:noFill/>
        </p:spPr>
        <p:txBody>
          <a:bodyPr wrap="square" rtlCol="0">
            <a:spAutoFit/>
          </a:bodyPr>
          <a:lstStyle/>
          <a:p>
            <a:pPr marL="0" marR="0" lvl="0" indent="0" defTabSz="457200" rtl="0" eaLnBrk="1" fontAlgn="auto" latinLnBrk="0" hangingPunct="1">
              <a:spcBef>
                <a:spcPts val="600"/>
              </a:spcBef>
              <a:spcAft>
                <a:spcPts val="0"/>
              </a:spcAft>
              <a:buClrTx/>
              <a:buSzTx/>
              <a:buFontTx/>
              <a:buNone/>
              <a:tabLst/>
              <a:defRPr/>
            </a:pPr>
            <a:r>
              <a:rPr kumimoji="0" lang="en-US" sz="2000" b="1" i="0" u="none" strike="noStrike" kern="1200" cap="none" spc="-40" normalizeH="0" baseline="0" noProof="0" dirty="0">
                <a:ln>
                  <a:noFill/>
                </a:ln>
                <a:solidFill>
                  <a:prstClr val="black"/>
                </a:solidFill>
                <a:effectLst/>
                <a:uLnTx/>
                <a:uFillTx/>
                <a:latin typeface="Arial" panose="020B0604020202020204"/>
                <a:ea typeface="+mn-ea"/>
                <a:cs typeface="Times New Roman" panose="02020603050405020304" pitchFamily="18" charset="0"/>
              </a:rPr>
              <a:t>Provides food, uniforms, protective equipment, construction items, medicines and medical supplies to warfighters and customers around the world</a:t>
            </a:r>
            <a:endParaRPr kumimoji="0" lang="en-US" sz="2000" b="1" i="0" u="none" strike="noStrike" kern="1200" cap="none" spc="-40" normalizeH="0" baseline="0" noProof="0" dirty="0">
              <a:ln>
                <a:noFill/>
              </a:ln>
              <a:solidFill>
                <a:prstClr val="black"/>
              </a:solidFill>
              <a:effectLst/>
              <a:uLnTx/>
              <a:uFillTx/>
              <a:latin typeface="Arial" panose="020B0604020202020204"/>
              <a:ea typeface="+mn-ea"/>
              <a:cs typeface="+mn-cs"/>
            </a:endParaRPr>
          </a:p>
        </p:txBody>
      </p:sp>
      <p:sp>
        <p:nvSpPr>
          <p:cNvPr id="11" name="Text Box 10">
            <a:extLst>
              <a:ext uri="{FF2B5EF4-FFF2-40B4-BE49-F238E27FC236}">
                <a16:creationId xmlns:a16="http://schemas.microsoft.com/office/drawing/2014/main" id="{B57D0813-1514-4DE3-ADFC-0CCCEE78FD64}"/>
              </a:ext>
            </a:extLst>
          </p:cNvPr>
          <p:cNvSpPr txBox="1">
            <a:spLocks noChangeArrowheads="1"/>
          </p:cNvSpPr>
          <p:nvPr/>
        </p:nvSpPr>
        <p:spPr bwMode="auto">
          <a:xfrm>
            <a:off x="130329" y="2319897"/>
            <a:ext cx="2508250" cy="30743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SUBSISTENCE: CLASS I</a:t>
            </a:r>
          </a:p>
        </p:txBody>
      </p:sp>
      <p:sp>
        <p:nvSpPr>
          <p:cNvPr id="7" name="Text Box 3">
            <a:extLst>
              <a:ext uri="{FF2B5EF4-FFF2-40B4-BE49-F238E27FC236}">
                <a16:creationId xmlns:a16="http://schemas.microsoft.com/office/drawing/2014/main" id="{BA59CA76-159F-4D40-ADBE-50F68CEAD151}"/>
              </a:ext>
            </a:extLst>
          </p:cNvPr>
          <p:cNvSpPr txBox="1">
            <a:spLocks noChangeArrowheads="1"/>
          </p:cNvSpPr>
          <p:nvPr/>
        </p:nvSpPr>
        <p:spPr bwMode="blackWhite">
          <a:xfrm>
            <a:off x="146504" y="2731736"/>
            <a:ext cx="2774476" cy="1320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90158" tIns="44286" rIns="90158" bIns="44286">
            <a:spAutoFit/>
          </a:bodyPr>
          <a:lstStyle>
            <a:lvl1pPr marL="173038" indent="-1730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3038" marR="0" lvl="0" indent="-173038" algn="l" defTabSz="457200" rtl="0" eaLnBrk="0" fontAlgn="auto" latinLnBrk="0" hangingPunct="0">
              <a:lnSpc>
                <a:spcPct val="100000"/>
              </a:lnSpc>
              <a:spcBef>
                <a:spcPts val="0"/>
              </a:spcBef>
              <a:spcAft>
                <a:spcPts val="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effectLst/>
                <a:uLnTx/>
                <a:uFillTx/>
                <a:latin typeface="Arial" panose="020B0604020202020204"/>
                <a:ea typeface="+mn-ea"/>
                <a:cs typeface="Times New Roman" panose="02020603050405020304" pitchFamily="18" charset="0"/>
              </a:rPr>
              <a:t>Garrison feeding</a:t>
            </a:r>
          </a:p>
          <a:p>
            <a:pPr marL="173038" marR="0" lvl="0" indent="-173038" algn="l" defTabSz="457200" rtl="0" eaLnBrk="0" fontAlgn="auto" latinLnBrk="0" hangingPunct="0">
              <a:lnSpc>
                <a:spcPct val="100000"/>
              </a:lnSpc>
              <a:spcBef>
                <a:spcPts val="0"/>
              </a:spcBef>
              <a:spcAft>
                <a:spcPts val="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effectLst/>
                <a:uLnTx/>
                <a:uFillTx/>
                <a:latin typeface="Arial" panose="020B0604020202020204"/>
                <a:ea typeface="+mn-ea"/>
                <a:cs typeface="Times New Roman" panose="02020603050405020304" pitchFamily="18" charset="0"/>
              </a:rPr>
              <a:t>Produce and market ready</a:t>
            </a:r>
          </a:p>
          <a:p>
            <a:pPr marL="173038" marR="0" lvl="0" indent="-173038" algn="l" defTabSz="457200" rtl="0" eaLnBrk="0" fontAlgn="auto" latinLnBrk="0" hangingPunct="0">
              <a:lnSpc>
                <a:spcPct val="100000"/>
              </a:lnSpc>
              <a:spcBef>
                <a:spcPts val="0"/>
              </a:spcBef>
              <a:spcAft>
                <a:spcPts val="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effectLst/>
                <a:uLnTx/>
                <a:uFillTx/>
                <a:latin typeface="Arial" panose="020B0604020202020204"/>
                <a:ea typeface="+mn-ea"/>
                <a:cs typeface="Times New Roman" panose="02020603050405020304" pitchFamily="18" charset="0"/>
              </a:rPr>
              <a:t>Operational rations</a:t>
            </a:r>
          </a:p>
          <a:p>
            <a:pPr marL="173038" marR="0" lvl="0" indent="-173038" algn="l" defTabSz="457200" rtl="0" eaLnBrk="0" fontAlgn="auto" latinLnBrk="0" hangingPunct="0">
              <a:lnSpc>
                <a:spcPct val="100000"/>
              </a:lnSpc>
              <a:spcBef>
                <a:spcPts val="0"/>
              </a:spcBef>
              <a:spcAft>
                <a:spcPts val="0"/>
              </a:spcAft>
              <a:buClr>
                <a:srgbClr val="000000"/>
              </a:buClr>
              <a:buSzPct val="70000"/>
              <a:buFont typeface="Arial" pitchFamily="34" charset="0"/>
              <a:buChar char="•"/>
              <a:tabLst/>
              <a:defRPr/>
            </a:pPr>
            <a:r>
              <a:rPr kumimoji="0" lang="en-US" sz="1600" b="0" i="0" u="none" strike="noStrike" kern="1200" cap="none" spc="0" normalizeH="0" baseline="0" noProof="0" dirty="0">
                <a:ln>
                  <a:noFill/>
                </a:ln>
                <a:effectLst/>
                <a:uLnTx/>
                <a:uFillTx/>
                <a:latin typeface="Arial" panose="020B0604020202020204"/>
                <a:ea typeface="+mn-ea"/>
                <a:cs typeface="Times New Roman" panose="02020603050405020304" pitchFamily="18" charset="0"/>
              </a:rPr>
              <a:t>Food prep/field feeding equipment   </a:t>
            </a:r>
            <a:endParaRPr kumimoji="0" lang="en-US" altLang="en-US" sz="1600" b="0" i="0" u="none" strike="noStrike" kern="1200" cap="none" spc="0" normalizeH="0" baseline="0" noProof="0" dirty="0">
              <a:ln>
                <a:noFill/>
              </a:ln>
              <a:effectLst/>
              <a:uLnTx/>
              <a:uFillTx/>
              <a:latin typeface="Arial" panose="020B0604020202020204"/>
              <a:ea typeface="+mn-ea"/>
              <a:cs typeface="Times New Roman" panose="02020603050405020304" pitchFamily="18" charset="0"/>
            </a:endParaRPr>
          </a:p>
        </p:txBody>
      </p:sp>
      <p:pic>
        <p:nvPicPr>
          <p:cNvPr id="18" name="Food Service" descr="Marine food service workers serving meals in a chow line.">
            <a:extLst>
              <a:ext uri="{FF2B5EF4-FFF2-40B4-BE49-F238E27FC236}">
                <a16:creationId xmlns:a16="http://schemas.microsoft.com/office/drawing/2014/main" id="{8DB1AE70-1C8C-47E3-9634-2BF2B8DC0827}"/>
              </a:ext>
            </a:extLst>
          </p:cNvPr>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931120" y="2799478"/>
            <a:ext cx="1561997" cy="1055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 Box 10">
            <a:extLst>
              <a:ext uri="{FF2B5EF4-FFF2-40B4-BE49-F238E27FC236}">
                <a16:creationId xmlns:a16="http://schemas.microsoft.com/office/drawing/2014/main" id="{2AF046F5-B6C7-4E52-9D50-C5FE2310DE19}"/>
              </a:ext>
            </a:extLst>
          </p:cNvPr>
          <p:cNvSpPr txBox="1">
            <a:spLocks noChangeArrowheads="1"/>
          </p:cNvSpPr>
          <p:nvPr/>
        </p:nvSpPr>
        <p:spPr bwMode="auto">
          <a:xfrm>
            <a:off x="130329" y="4366419"/>
            <a:ext cx="3212449" cy="28589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0" fontAlgn="auto" latinLnBrk="0" hangingPunct="0">
              <a:lnSpc>
                <a:spcPct val="90000"/>
              </a:lnSpc>
              <a:spcBef>
                <a:spcPct val="20000"/>
              </a:spcBef>
              <a:spcAft>
                <a:spcPts val="0"/>
              </a:spcAft>
              <a:buClr>
                <a:srgbClr val="800000"/>
              </a:buClr>
              <a:buSzPct val="55000"/>
              <a:buFontTx/>
              <a:buNone/>
              <a:tabLst/>
              <a:defRPr/>
            </a:pPr>
            <a:r>
              <a:rPr kumimoji="0" lang="en-US"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CLOTHING &amp; TEXTILES: CLASS II</a:t>
            </a:r>
          </a:p>
        </p:txBody>
      </p:sp>
      <p:sp>
        <p:nvSpPr>
          <p:cNvPr id="8" name="Text Box 4">
            <a:extLst>
              <a:ext uri="{FF2B5EF4-FFF2-40B4-BE49-F238E27FC236}">
                <a16:creationId xmlns:a16="http://schemas.microsoft.com/office/drawing/2014/main" id="{561C3A71-D91C-4D45-96C9-F56585AEF859}"/>
              </a:ext>
            </a:extLst>
          </p:cNvPr>
          <p:cNvSpPr txBox="1">
            <a:spLocks noChangeArrowheads="1"/>
          </p:cNvSpPr>
          <p:nvPr/>
        </p:nvSpPr>
        <p:spPr bwMode="blackWhite">
          <a:xfrm>
            <a:off x="146504" y="4713368"/>
            <a:ext cx="3040564" cy="166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90158" tIns="44286" rIns="90158" bIns="44286">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Field and dress clothing</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Recruit clothing</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Body armor</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Organizational clothing and individual equipment</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Equipment and tentage</a:t>
            </a:r>
          </a:p>
        </p:txBody>
      </p:sp>
      <p:pic>
        <p:nvPicPr>
          <p:cNvPr id="19" name="Clothing and Textiles" descr="Air Force personnel in field uniform with special forces security equipment.">
            <a:extLst>
              <a:ext uri="{FF2B5EF4-FFF2-40B4-BE49-F238E27FC236}">
                <a16:creationId xmlns:a16="http://schemas.microsoft.com/office/drawing/2014/main" id="{A0F4270C-CB82-4942-9A40-9F0C52E5F8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65200" y="4934056"/>
            <a:ext cx="1403865" cy="1448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 Box 10">
            <a:extLst>
              <a:ext uri="{FF2B5EF4-FFF2-40B4-BE49-F238E27FC236}">
                <a16:creationId xmlns:a16="http://schemas.microsoft.com/office/drawing/2014/main" id="{C3C8452B-14B5-4305-B265-97E705444328}"/>
              </a:ext>
            </a:extLst>
          </p:cNvPr>
          <p:cNvSpPr txBox="1">
            <a:spLocks noChangeArrowheads="1"/>
          </p:cNvSpPr>
          <p:nvPr/>
        </p:nvSpPr>
        <p:spPr bwMode="auto">
          <a:xfrm>
            <a:off x="4676367" y="2319897"/>
            <a:ext cx="4398264" cy="28589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0" fontAlgn="auto" latinLnBrk="0" hangingPunct="0">
              <a:lnSpc>
                <a:spcPct val="90000"/>
              </a:lnSpc>
              <a:spcBef>
                <a:spcPct val="20000"/>
              </a:spcBef>
              <a:spcAft>
                <a:spcPts val="0"/>
              </a:spcAft>
              <a:buClr>
                <a:srgbClr val="800000"/>
              </a:buClr>
              <a:buSzPct val="55000"/>
              <a:buFontTx/>
              <a:buNone/>
              <a:tabLst/>
              <a:defRPr/>
            </a:pPr>
            <a:r>
              <a:rPr kumimoji="0" lang="en-US"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CONSTRUCTION &amp; EQUIPMENT: CLASS IV &amp; VII</a:t>
            </a:r>
          </a:p>
        </p:txBody>
      </p:sp>
      <p:sp>
        <p:nvSpPr>
          <p:cNvPr id="10" name="Text Box 6">
            <a:extLst>
              <a:ext uri="{FF2B5EF4-FFF2-40B4-BE49-F238E27FC236}">
                <a16:creationId xmlns:a16="http://schemas.microsoft.com/office/drawing/2014/main" id="{5BB31FDC-79A5-4EDA-88D8-36A8799EE68F}"/>
              </a:ext>
            </a:extLst>
          </p:cNvPr>
          <p:cNvSpPr txBox="1">
            <a:spLocks noChangeArrowheads="1"/>
          </p:cNvSpPr>
          <p:nvPr/>
        </p:nvSpPr>
        <p:spPr bwMode="blackWhite">
          <a:xfrm>
            <a:off x="4696687" y="2655644"/>
            <a:ext cx="2618745" cy="139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90158" tIns="44286" rIns="90158" bIns="44286">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Facilities maintenance</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Equipment</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Wood products</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Safety and rescue </a:t>
            </a:r>
            <a:b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br>
            <a: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equipment</a:t>
            </a:r>
          </a:p>
        </p:txBody>
      </p:sp>
      <p:pic>
        <p:nvPicPr>
          <p:cNvPr id="12" name="Construction Equipment" descr="Military bucket loader filling containers with sand.">
            <a:extLst>
              <a:ext uri="{FF2B5EF4-FFF2-40B4-BE49-F238E27FC236}">
                <a16:creationId xmlns:a16="http://schemas.microsoft.com/office/drawing/2014/main" id="{0C7A4E38-8B96-4110-A2F8-5496DCB22C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01614" y="2731736"/>
            <a:ext cx="1270362" cy="1299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 Box 10">
            <a:extLst>
              <a:ext uri="{FF2B5EF4-FFF2-40B4-BE49-F238E27FC236}">
                <a16:creationId xmlns:a16="http://schemas.microsoft.com/office/drawing/2014/main" id="{C83C1E78-410E-4C51-849B-21069E5BDE8E}"/>
              </a:ext>
            </a:extLst>
          </p:cNvPr>
          <p:cNvSpPr txBox="1">
            <a:spLocks noChangeArrowheads="1"/>
          </p:cNvSpPr>
          <p:nvPr/>
        </p:nvSpPr>
        <p:spPr bwMode="auto">
          <a:xfrm>
            <a:off x="4696687" y="4366419"/>
            <a:ext cx="2618745" cy="28589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0" fontAlgn="auto" latinLnBrk="0" hangingPunct="0">
              <a:lnSpc>
                <a:spcPct val="90000"/>
              </a:lnSpc>
              <a:spcBef>
                <a:spcPct val="20000"/>
              </a:spcBef>
              <a:spcAft>
                <a:spcPts val="0"/>
              </a:spcAft>
              <a:buClr>
                <a:srgbClr val="800000"/>
              </a:buClr>
              <a:buSzPct val="55000"/>
              <a:buFontTx/>
              <a:buNone/>
              <a:tabLst/>
              <a:defRPr/>
            </a:pPr>
            <a:r>
              <a:rPr kumimoji="0" lang="en-US"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MEDICAL: CLASS VIII</a:t>
            </a:r>
          </a:p>
        </p:txBody>
      </p:sp>
      <p:sp>
        <p:nvSpPr>
          <p:cNvPr id="20" name="TextBox 19">
            <a:extLst>
              <a:ext uri="{FF2B5EF4-FFF2-40B4-BE49-F238E27FC236}">
                <a16:creationId xmlns:a16="http://schemas.microsoft.com/office/drawing/2014/main" id="{F2907F65-470F-E43F-4BF8-127EED997BB6}"/>
              </a:ext>
            </a:extLst>
          </p:cNvPr>
          <p:cNvSpPr txBox="1"/>
          <p:nvPr/>
        </p:nvSpPr>
        <p:spPr>
          <a:xfrm>
            <a:off x="4726888" y="4664517"/>
            <a:ext cx="2830908" cy="1672253"/>
          </a:xfrm>
          <a:prstGeom prst="rect">
            <a:avLst/>
          </a:prstGeom>
          <a:noFill/>
        </p:spPr>
        <p:txBody>
          <a:bodyPr wrap="square">
            <a:spAutoFit/>
          </a:bodyPr>
          <a:lstStyle/>
          <a:p>
            <a:pPr marL="173038" indent="-173038" defTabSz="457200" eaLnBrk="0" hangingPunct="0">
              <a:spcBef>
                <a:spcPts val="100"/>
              </a:spcBef>
              <a:spcAft>
                <a:spcPts val="100"/>
              </a:spcAft>
              <a:buClr>
                <a:srgbClr val="000000"/>
              </a:buClr>
              <a:buSzPct val="70000"/>
              <a:buFont typeface="Arial" pitchFamily="34" charset="0"/>
              <a:buChar char="•"/>
              <a:defRPr/>
            </a:pPr>
            <a:r>
              <a:rPr lang="en-US" sz="1600" dirty="0">
                <a:latin typeface="Arial" panose="020B0604020202020204"/>
                <a:cs typeface="Times New Roman" panose="02020603050405020304" pitchFamily="18" charset="0"/>
              </a:rPr>
              <a:t>Pharmaceuticals</a:t>
            </a:r>
          </a:p>
          <a:p>
            <a:pPr marL="173038" indent="-173038" defTabSz="457200" eaLnBrk="0" hangingPunct="0">
              <a:spcBef>
                <a:spcPts val="100"/>
              </a:spcBef>
              <a:spcAft>
                <a:spcPts val="100"/>
              </a:spcAft>
              <a:buClr>
                <a:srgbClr val="000000"/>
              </a:buClr>
              <a:buSzPct val="70000"/>
              <a:buFont typeface="Arial" pitchFamily="34" charset="0"/>
              <a:buChar char="•"/>
              <a:defRPr/>
            </a:pPr>
            <a:r>
              <a:rPr lang="en-US" sz="1600" dirty="0">
                <a:latin typeface="Arial" panose="020B0604020202020204"/>
                <a:cs typeface="Times New Roman" panose="02020603050405020304" pitchFamily="18" charset="0"/>
              </a:rPr>
              <a:t>Medical surgical supplies</a:t>
            </a:r>
          </a:p>
          <a:p>
            <a:pPr marL="173038" indent="-173038" defTabSz="457200" eaLnBrk="0" hangingPunct="0">
              <a:spcBef>
                <a:spcPts val="100"/>
              </a:spcBef>
              <a:spcAft>
                <a:spcPts val="100"/>
              </a:spcAft>
              <a:buClr>
                <a:srgbClr val="000000"/>
              </a:buClr>
              <a:buSzPct val="70000"/>
              <a:buFont typeface="Arial" pitchFamily="34" charset="0"/>
              <a:buChar char="•"/>
              <a:defRPr/>
            </a:pPr>
            <a:r>
              <a:rPr lang="en-US" sz="1600" dirty="0">
                <a:latin typeface="Arial" panose="020B0604020202020204"/>
                <a:cs typeface="Times New Roman" panose="02020603050405020304" pitchFamily="18" charset="0"/>
              </a:rPr>
              <a:t>Hospital equipment/</a:t>
            </a:r>
            <a:br>
              <a:rPr lang="en-US" sz="1600" dirty="0">
                <a:latin typeface="Arial" panose="020B0604020202020204"/>
                <a:cs typeface="Times New Roman" panose="02020603050405020304" pitchFamily="18" charset="0"/>
              </a:rPr>
            </a:br>
            <a:r>
              <a:rPr lang="en-US" sz="1600" dirty="0">
                <a:latin typeface="Arial" panose="020B0604020202020204"/>
                <a:cs typeface="Times New Roman" panose="02020603050405020304" pitchFamily="18" charset="0"/>
              </a:rPr>
              <a:t>supplies</a:t>
            </a:r>
          </a:p>
          <a:p>
            <a:pPr marL="173038" indent="-173038" defTabSz="457200" eaLnBrk="0" hangingPunct="0">
              <a:spcBef>
                <a:spcPts val="100"/>
              </a:spcBef>
              <a:spcAft>
                <a:spcPts val="100"/>
              </a:spcAft>
              <a:buClr>
                <a:srgbClr val="000000"/>
              </a:buClr>
              <a:buSzPct val="70000"/>
              <a:buFont typeface="Arial" pitchFamily="34" charset="0"/>
              <a:buChar char="•"/>
              <a:defRPr/>
            </a:pPr>
            <a:r>
              <a:rPr lang="en-US" sz="1600" dirty="0">
                <a:latin typeface="Arial" panose="020B0604020202020204"/>
                <a:cs typeface="Times New Roman" panose="02020603050405020304" pitchFamily="18" charset="0"/>
              </a:rPr>
              <a:t>Capital equipment</a:t>
            </a:r>
          </a:p>
          <a:p>
            <a:pPr marL="173038" indent="-173038" defTabSz="457200" eaLnBrk="0" hangingPunct="0">
              <a:spcBef>
                <a:spcPts val="100"/>
              </a:spcBef>
              <a:spcAft>
                <a:spcPts val="100"/>
              </a:spcAft>
              <a:buClr>
                <a:srgbClr val="000000"/>
              </a:buClr>
              <a:buSzPct val="70000"/>
              <a:buFont typeface="Arial" pitchFamily="34" charset="0"/>
              <a:buChar char="•"/>
              <a:defRPr/>
            </a:pPr>
            <a:r>
              <a:rPr lang="en-US" sz="1600" dirty="0">
                <a:latin typeface="Arial" panose="020B0604020202020204"/>
                <a:cs typeface="Times New Roman" panose="02020603050405020304" pitchFamily="18" charset="0"/>
              </a:rPr>
              <a:t>Assemblies/kits</a:t>
            </a:r>
          </a:p>
        </p:txBody>
      </p:sp>
      <p:pic>
        <p:nvPicPr>
          <p:cNvPr id="13" name="Medical personnel" descr="Navy personnel providing vaccinations.">
            <a:extLst>
              <a:ext uri="{FF2B5EF4-FFF2-40B4-BE49-F238E27FC236}">
                <a16:creationId xmlns:a16="http://schemas.microsoft.com/office/drawing/2014/main" id="{5AE4F0C9-49EA-4CED-AD86-8AB75F3A09B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82901" y="5136085"/>
            <a:ext cx="1489075" cy="107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9</a:t>
            </a:fld>
            <a:endParaRPr lang="en-US" dirty="0"/>
          </a:p>
        </p:txBody>
      </p:sp>
    </p:spTree>
    <p:extLst>
      <p:ext uri="{BB962C8B-B14F-4D97-AF65-F5344CB8AC3E}">
        <p14:creationId xmlns:p14="http://schemas.microsoft.com/office/powerpoint/2010/main" val="1343779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BitjyhWUk.zFpD1cXs0t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15TAJ_Ni_ECuKkFe9QCJH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15TAJ_Ni_ECuKkFe9QCJHg"/>
</p:tagLst>
</file>

<file path=ppt/theme/theme1.xml><?xml version="1.0" encoding="utf-8"?>
<a:theme xmlns:a="http://schemas.openxmlformats.org/drawingml/2006/main" name="Title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LA Template 2020">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3BD971610AE74B95D2FEEF6136A33B" ma:contentTypeVersion="" ma:contentTypeDescription="Create a new document." ma:contentTypeScope="" ma:versionID="4cde4b408e646bc199f1403cc53613a6">
  <xsd:schema xmlns:xsd="http://www.w3.org/2001/XMLSchema" xmlns:xs="http://www.w3.org/2001/XMLSchema" xmlns:p="http://schemas.microsoft.com/office/2006/metadata/properties" xmlns:ns2="b807e80c-2434-4e85-8d4e-1ebd5faf75b1" targetNamespace="http://schemas.microsoft.com/office/2006/metadata/properties" ma:root="true" ma:fieldsID="7d1e6332f0b2019f4b5c8715a1fbee7b" ns2:_="">
    <xsd:import namespace="b807e80c-2434-4e85-8d4e-1ebd5faf75b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07e80c-2434-4e85-8d4e-1ebd5faf75b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806ADB-6F6F-4366-9784-5E55E0224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07e80c-2434-4e85-8d4e-1ebd5faf75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1611CA-949D-4ED8-9CF7-6A1622CB0DDD}">
  <ds:schemaRefs>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elements/1.1/"/>
    <ds:schemaRef ds:uri="http://purl.org/dc/dcmitype/"/>
    <ds:schemaRef ds:uri="http://schemas.openxmlformats.org/package/2006/metadata/core-properties"/>
    <ds:schemaRef ds:uri="b807e80c-2434-4e85-8d4e-1ebd5faf75b1"/>
    <ds:schemaRef ds:uri="http://purl.org/dc/terms/"/>
  </ds:schemaRefs>
</ds:datastoreItem>
</file>

<file path=customXml/itemProps3.xml><?xml version="1.0" encoding="utf-8"?>
<ds:datastoreItem xmlns:ds="http://schemas.openxmlformats.org/officeDocument/2006/customXml" ds:itemID="{B8901619-C8F2-4BFE-B838-130663EF14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11051</TotalTime>
  <Words>8507</Words>
  <Application>Microsoft Macintosh PowerPoint</Application>
  <PresentationFormat>On-screen Show (4:3)</PresentationFormat>
  <Paragraphs>922</Paragraphs>
  <Slides>27</Slides>
  <Notes>27</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Arial</vt:lpstr>
      <vt:lpstr>Arial Black</vt:lpstr>
      <vt:lpstr>Arial Narrow</vt:lpstr>
      <vt:lpstr>Bahnschrift Light</vt:lpstr>
      <vt:lpstr>Bahnschrift SemiBold</vt:lpstr>
      <vt:lpstr>Bodoni MT</vt:lpstr>
      <vt:lpstr>Calibri</vt:lpstr>
      <vt:lpstr>Calibri Light</vt:lpstr>
      <vt:lpstr>Courier New</vt:lpstr>
      <vt:lpstr>Helvetica Neue</vt:lpstr>
      <vt:lpstr>Henderson BCG Serif</vt:lpstr>
      <vt:lpstr>Symbol</vt:lpstr>
      <vt:lpstr>Times New Roman</vt:lpstr>
      <vt:lpstr>Trebuchet MS</vt:lpstr>
      <vt:lpstr>Title Slide</vt:lpstr>
      <vt:lpstr>DLA Template 2020</vt:lpstr>
      <vt:lpstr>Custom Design</vt:lpstr>
      <vt:lpstr>DLA Overview</vt:lpstr>
      <vt:lpstr>Agenda</vt:lpstr>
      <vt:lpstr>DLA is … the Nation’s Combat  Logistics Support Agency </vt:lpstr>
      <vt:lpstr>TRANSFORMING GLOBAL LOGISTICS</vt:lpstr>
      <vt:lpstr>DLA:  Warfighter Always – Global Support</vt:lpstr>
      <vt:lpstr>Defense logistics agency quick facts</vt:lpstr>
      <vt:lpstr>DLA Relationships</vt:lpstr>
      <vt:lpstr>PowerPoint Presentation</vt:lpstr>
      <vt:lpstr>DLA Troop Support  Philadelphia, PA</vt:lpstr>
      <vt:lpstr>DLA Aviation  Richmond, VA</vt:lpstr>
      <vt:lpstr>DLA Land and Maritime  Columbus, OH</vt:lpstr>
      <vt:lpstr>DLA Energy  Fort Belvoir, VA </vt:lpstr>
      <vt:lpstr>DLA Distribution  New Cumberland, PA</vt:lpstr>
      <vt:lpstr>DLA Disposition Services  Battle Creek, MI</vt:lpstr>
      <vt:lpstr>DLA Regional Commands</vt:lpstr>
      <vt:lpstr>DLA Support Organizations</vt:lpstr>
      <vt:lpstr>DLA Document Services</vt:lpstr>
      <vt:lpstr>DLA Installation Management</vt:lpstr>
      <vt:lpstr>DLA Human Resources (J1)</vt:lpstr>
      <vt:lpstr>DLA Logistics Operations (J3)</vt:lpstr>
      <vt:lpstr>DLA Information Operations (J6)</vt:lpstr>
      <vt:lpstr>DLA Acquisition (J7)</vt:lpstr>
      <vt:lpstr>DLA Finance (J8)</vt:lpstr>
      <vt:lpstr>DLA Joint Reserve Force (J9)</vt:lpstr>
      <vt:lpstr>Whole-of-Government and International Partner</vt:lpstr>
      <vt:lpstr>PowerPoint Presentation</vt:lpstr>
      <vt:lpstr>End of Slide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DLA Template August 2020 - J8 Variant</dc:title>
  <dc:creator>Edmiston, Emma J CIV DLA FINANCE (USA)</dc:creator>
  <cp:lastModifiedBy>Paul Crank</cp:lastModifiedBy>
  <cp:revision>278</cp:revision>
  <cp:lastPrinted>2023-02-21T16:51:00Z</cp:lastPrinted>
  <dcterms:created xsi:type="dcterms:W3CDTF">2020-08-25T20:47:09Z</dcterms:created>
  <dcterms:modified xsi:type="dcterms:W3CDTF">2024-02-13T16:55:07Z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0x010100E83BD971610AE74B95D2FEEF6136A33B</vt:lpwstr>
  </property>
</Properties>
</file>